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63" r:id="rId2"/>
  </p:sldMasterIdLst>
  <p:notesMasterIdLst>
    <p:notesMasterId r:id="rId16"/>
  </p:notesMasterIdLst>
  <p:sldIdLst>
    <p:sldId id="1300" r:id="rId3"/>
    <p:sldId id="278" r:id="rId4"/>
    <p:sldId id="256" r:id="rId5"/>
    <p:sldId id="276" r:id="rId6"/>
    <p:sldId id="257" r:id="rId7"/>
    <p:sldId id="277" r:id="rId8"/>
    <p:sldId id="261" r:id="rId9"/>
    <p:sldId id="279" r:id="rId10"/>
    <p:sldId id="280" r:id="rId11"/>
    <p:sldId id="281" r:id="rId12"/>
    <p:sldId id="263" r:id="rId13"/>
    <p:sldId id="273" r:id="rId14"/>
    <p:sldId id="1323" r:id="rId15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8" autoAdjust="0"/>
    <p:restoredTop sz="95874" autoAdjust="0"/>
  </p:normalViewPr>
  <p:slideViewPr>
    <p:cSldViewPr>
      <p:cViewPr varScale="1">
        <p:scale>
          <a:sx n="100" d="100"/>
          <a:sy n="100" d="100"/>
        </p:scale>
        <p:origin x="978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2962" y="6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362DE3D-B371-965E-785F-650C28C03A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54181B5-57DF-CF2B-9138-669C53FF6FA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6F8178EB-22C2-4AC7-AA9A-409F032EBB5D}" type="datetimeFigureOut">
              <a:rPr lang="zh-CN" altLang="en-US"/>
              <a:pPr>
                <a:defRPr/>
              </a:pPr>
              <a:t>2022/11/8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3FE2CCBA-25CA-4A3A-5108-E4E009B5F2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6D7F0561-19FD-3247-7B32-CF99F552BD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AC3837-F0F7-3F4C-B5E1-6CA0CED0A42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33F66A-3A52-3FE8-0651-A9D0587760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9E5AD4D3-5158-4B2E-9225-7B01C16D5A9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8153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03EC0CB8-39A9-4377-B71A-E7F255A3DB0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56176" y="6183086"/>
            <a:ext cx="2133600" cy="4156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 sz="1600" b="0">
                <a:solidFill>
                  <a:srgbClr val="006699"/>
                </a:solidFill>
                <a:latin typeface="+mn-ea"/>
                <a:ea typeface="+mn-ea"/>
                <a:cs typeface="+mn-cs"/>
              </a:defRPr>
            </a:lvl1pPr>
          </a:lstStyle>
          <a:p>
            <a:pPr>
              <a:defRPr/>
            </a:pPr>
            <a:fld id="{8AC190E8-36CC-4458-80FA-D218E44B1474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3059395-9E10-4CFD-AAFB-477219E70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848600" cy="11398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0E0702A-F2B2-4909-ACD2-299B92D09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76400"/>
            <a:ext cx="7848600" cy="445452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09552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54734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80597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53666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966750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CDF2C4-759C-ACD3-7C9A-35A59FED8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47925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03EC0CB8-39A9-4377-B71A-E7F255A3DB0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56176" y="6183086"/>
            <a:ext cx="2133600" cy="4156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 sz="1600" b="0">
                <a:solidFill>
                  <a:srgbClr val="006699"/>
                </a:solidFill>
                <a:latin typeface="+mn-ea"/>
                <a:ea typeface="+mn-ea"/>
                <a:cs typeface="+mn-cs"/>
              </a:defRPr>
            </a:lvl1pPr>
          </a:lstStyle>
          <a:p>
            <a:pPr>
              <a:defRPr/>
            </a:pPr>
            <a:fld id="{8AC190E8-36CC-4458-80FA-D218E44B1474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3059395-9E10-4CFD-AAFB-477219E70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848600" cy="11398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0E0702A-F2B2-4909-ACD2-299B92D09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76400"/>
            <a:ext cx="7848600" cy="445452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08360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5408EFD-068D-4623-B4E4-DF87681124A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56176" y="6183086"/>
            <a:ext cx="2133600" cy="4156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 sz="1600" b="0">
                <a:solidFill>
                  <a:srgbClr val="006699"/>
                </a:solidFill>
                <a:latin typeface="+mn-ea"/>
                <a:ea typeface="+mn-ea"/>
                <a:cs typeface="+mn-cs"/>
              </a:defRPr>
            </a:lvl1pPr>
          </a:lstStyle>
          <a:p>
            <a:pPr>
              <a:defRPr/>
            </a:pPr>
            <a:fld id="{8AC190E8-36CC-4458-80FA-D218E44B1474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7874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8D7BB16A-6D53-4AF8-93E9-04BE01D1011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56176" y="6183086"/>
            <a:ext cx="2133600" cy="4156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 sz="1600" b="0">
                <a:solidFill>
                  <a:srgbClr val="006699"/>
                </a:solidFill>
                <a:latin typeface="+mn-ea"/>
                <a:ea typeface="+mn-ea"/>
                <a:cs typeface="+mn-cs"/>
              </a:defRPr>
            </a:lvl1pPr>
          </a:lstStyle>
          <a:p>
            <a:pPr>
              <a:defRPr/>
            </a:pPr>
            <a:fld id="{8AC190E8-36CC-4458-80FA-D218E44B1474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02086E9-54CC-4796-B215-862137150F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09600"/>
            <a:ext cx="7848600" cy="1139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60F60E9-865B-4D4B-A7C1-546F1484A8EF}"/>
              </a:ext>
            </a:extLst>
          </p:cNvPr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609600" y="1676400"/>
            <a:ext cx="7848600" cy="44545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03765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664BF7E-A7E4-6401-5193-2791405095D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164388" y="36513"/>
            <a:ext cx="492125" cy="56991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8693E98-B35E-2ADF-9DC8-7D83CE4D08A0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751763" y="34925"/>
            <a:ext cx="1368425" cy="56991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sp>
        <p:nvSpPr>
          <p:cNvPr id="4" name="标题占位符 1">
            <a:extLst>
              <a:ext uri="{FF2B5EF4-FFF2-40B4-BE49-F238E27FC236}">
                <a16:creationId xmlns:a16="http://schemas.microsoft.com/office/drawing/2014/main" id="{22F29460-7574-08FA-74EC-6CB617E062CC}"/>
              </a:ext>
            </a:extLst>
          </p:cNvPr>
          <p:cNvSpPr txBox="1">
            <a:spLocks/>
          </p:cNvSpPr>
          <p:nvPr userDrawn="1"/>
        </p:nvSpPr>
        <p:spPr>
          <a:xfrm>
            <a:off x="592138" y="25400"/>
            <a:ext cx="5708054" cy="581025"/>
          </a:xfrm>
          <a:prstGeom prst="rect">
            <a:avLst/>
          </a:prstGeom>
        </p:spPr>
        <p:txBody>
          <a:bodyPr lIns="121889" tIns="60944" rIns="121889" bIns="60944" anchor="ctr"/>
          <a:lstStyle>
            <a:lvl1pPr algn="l" defTabSz="1219170" rtl="0" eaLnBrk="1" latinLnBrk="0" hangingPunct="1">
              <a:spcBef>
                <a:spcPct val="0"/>
              </a:spcBef>
              <a:buNone/>
              <a:defRPr sz="2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dirty="0"/>
              <a:t>5.4 </a:t>
            </a:r>
            <a:r>
              <a:rPr kumimoji="0" lang="zh-CN" altLang="en-US" sz="2800" b="0" dirty="0"/>
              <a:t>对称矩阵的对角化</a:t>
            </a:r>
          </a:p>
        </p:txBody>
      </p:sp>
      <p:grpSp>
        <p:nvGrpSpPr>
          <p:cNvPr id="5" name="Group 7">
            <a:extLst>
              <a:ext uri="{FF2B5EF4-FFF2-40B4-BE49-F238E27FC236}">
                <a16:creationId xmlns:a16="http://schemas.microsoft.com/office/drawing/2014/main" id="{642AF9D2-A57A-F68E-F5D4-140D5097F28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2550" y="161925"/>
            <a:ext cx="520700" cy="274638"/>
            <a:chOff x="0" y="0"/>
            <a:chExt cx="1041399" cy="549275"/>
          </a:xfrm>
        </p:grpSpPr>
        <p:sp>
          <p:nvSpPr>
            <p:cNvPr id="1031" name="Freeform 16">
              <a:extLst>
                <a:ext uri="{FF2B5EF4-FFF2-40B4-BE49-F238E27FC236}">
                  <a16:creationId xmlns:a16="http://schemas.microsoft.com/office/drawing/2014/main" id="{60234C38-685B-6946-2F4E-480BB2661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3620 w 400"/>
                <a:gd name="T1" fmla="*/ 83114 h 608"/>
                <a:gd name="T2" fmla="*/ 86868 w 400"/>
                <a:gd name="T3" fmla="*/ 0 h 608"/>
                <a:gd name="T4" fmla="*/ 361950 w 400"/>
                <a:gd name="T5" fmla="*/ 274638 h 608"/>
                <a:gd name="T6" fmla="*/ 86868 w 400"/>
                <a:gd name="T7" fmla="*/ 549275 h 608"/>
                <a:gd name="T8" fmla="*/ 0 w 400"/>
                <a:gd name="T9" fmla="*/ 462547 h 608"/>
                <a:gd name="T10" fmla="*/ 191834 w 400"/>
                <a:gd name="T11" fmla="*/ 271024 h 608"/>
                <a:gd name="T12" fmla="*/ 3620 w 400"/>
                <a:gd name="T13" fmla="*/ 83114 h 6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2" name="Freeform 17">
              <a:extLst>
                <a:ext uri="{FF2B5EF4-FFF2-40B4-BE49-F238E27FC236}">
                  <a16:creationId xmlns:a16="http://schemas.microsoft.com/office/drawing/2014/main" id="{489925D2-1B65-F532-3CFA-7B28A0FB5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3613 w 399"/>
                <a:gd name="T1" fmla="*/ 83114 h 608"/>
                <a:gd name="T2" fmla="*/ 86704 w 399"/>
                <a:gd name="T3" fmla="*/ 0 h 608"/>
                <a:gd name="T4" fmla="*/ 360362 w 399"/>
                <a:gd name="T5" fmla="*/ 274638 h 608"/>
                <a:gd name="T6" fmla="*/ 86704 w 399"/>
                <a:gd name="T7" fmla="*/ 549275 h 608"/>
                <a:gd name="T8" fmla="*/ 0 w 399"/>
                <a:gd name="T9" fmla="*/ 462547 h 608"/>
                <a:gd name="T10" fmla="*/ 191471 w 399"/>
                <a:gd name="T11" fmla="*/ 271024 h 608"/>
                <a:gd name="T12" fmla="*/ 3613 w 399"/>
                <a:gd name="T13" fmla="*/ 83114 h 6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3" name="Freeform 18">
              <a:extLst>
                <a:ext uri="{FF2B5EF4-FFF2-40B4-BE49-F238E27FC236}">
                  <a16:creationId xmlns:a16="http://schemas.microsoft.com/office/drawing/2014/main" id="{4185C3F2-1C33-C0A3-ECAE-E45A7497E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3613 w 399"/>
                <a:gd name="T1" fmla="*/ 83114 h 608"/>
                <a:gd name="T2" fmla="*/ 85800 w 399"/>
                <a:gd name="T3" fmla="*/ 0 h 608"/>
                <a:gd name="T4" fmla="*/ 360362 w 399"/>
                <a:gd name="T5" fmla="*/ 274638 h 608"/>
                <a:gd name="T6" fmla="*/ 85800 w 399"/>
                <a:gd name="T7" fmla="*/ 549275 h 608"/>
                <a:gd name="T8" fmla="*/ 0 w 399"/>
                <a:gd name="T9" fmla="*/ 462547 h 608"/>
                <a:gd name="T10" fmla="*/ 191471 w 399"/>
                <a:gd name="T11" fmla="*/ 271024 h 608"/>
                <a:gd name="T12" fmla="*/ 3613 w 399"/>
                <a:gd name="T13" fmla="*/ 83114 h 6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5D6E9CD-AB75-9267-1D6E-68ED2954A46A}"/>
              </a:ext>
            </a:extLst>
          </p:cNvPr>
          <p:cNvCxnSpPr/>
          <p:nvPr userDrawn="1"/>
        </p:nvCxnSpPr>
        <p:spPr bwMode="auto">
          <a:xfrm>
            <a:off x="0" y="658813"/>
            <a:ext cx="9144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C47C3BF7-2036-2C88-1668-AEB5ED17BB4B}"/>
              </a:ext>
            </a:extLst>
          </p:cNvPr>
          <p:cNvSpPr txBox="1"/>
          <p:nvPr userDrawn="1"/>
        </p:nvSpPr>
        <p:spPr>
          <a:xfrm>
            <a:off x="8474075" y="6338632"/>
            <a:ext cx="6699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2EEF1883-7A0E-4F66-9932-E581691AD397}" type="slidenum">
              <a:rPr lang="zh-CN" altLang="en-US" sz="1200" b="1" smtClean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 algn="ctr"/>
              <a:t>‹#›</a:t>
            </a:fld>
            <a:r>
              <a:rPr lang="en-US" altLang="zh-CN" sz="1200" b="1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/13</a:t>
            </a:r>
            <a:r>
              <a:rPr lang="zh-CN" altLang="en-US" sz="2800" b="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dirty="0">
              <a:solidFill>
                <a:schemeClr val="accent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7" r:id="rId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09600"/>
            <a:ext cx="7848600" cy="1139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76400"/>
            <a:ext cx="7848600" cy="44545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</p:txBody>
      </p:sp>
      <p:sp>
        <p:nvSpPr>
          <p:cNvPr id="4101" name="Freeform 7"/>
          <p:cNvSpPr/>
          <p:nvPr/>
        </p:nvSpPr>
        <p:spPr bwMode="auto">
          <a:xfrm>
            <a:off x="533400" y="533400"/>
            <a:ext cx="80010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round/>
          </a:ln>
        </p:spPr>
        <p:txBody>
          <a:bodyPr/>
          <a:lstStyle>
            <a:lvl1pPr eaLnBrk="0" hangingPunct="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zh-CN">
              <a:ea typeface="楷体_GB2312" pitchFamily="49" charset="-122"/>
              <a:cs typeface="+mn-cs"/>
            </a:endParaRPr>
          </a:p>
        </p:txBody>
      </p:sp>
      <p:sp>
        <p:nvSpPr>
          <p:cNvPr id="3078" name="Line 8"/>
          <p:cNvSpPr>
            <a:spLocks noChangeShapeType="1"/>
          </p:cNvSpPr>
          <p:nvPr/>
        </p:nvSpPr>
        <p:spPr bwMode="auto">
          <a:xfrm>
            <a:off x="533400" y="6172200"/>
            <a:ext cx="80010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</a:ln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038C33BC-4584-4D96-BD9E-86B4B900919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56176" y="6183086"/>
            <a:ext cx="2133600" cy="4156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 sz="1600" b="0">
                <a:solidFill>
                  <a:srgbClr val="006699"/>
                </a:solidFill>
                <a:latin typeface="+mn-ea"/>
                <a:ea typeface="+mn-ea"/>
                <a:cs typeface="+mn-cs"/>
              </a:defRPr>
            </a:lvl1pPr>
          </a:lstStyle>
          <a:p>
            <a:pPr>
              <a:defRPr/>
            </a:pPr>
            <a:fld id="{8AC190E8-36CC-4458-80FA-D218E44B1474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14B6A3-5DDD-4D36-8744-319CABB9BE02}"/>
              </a:ext>
            </a:extLst>
          </p:cNvPr>
          <p:cNvSpPr txBox="1"/>
          <p:nvPr userDrawn="1"/>
        </p:nvSpPr>
        <p:spPr>
          <a:xfrm>
            <a:off x="8123270" y="6258798"/>
            <a:ext cx="9361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/>
                </a:solidFill>
                <a:latin typeface="+mn-ea"/>
                <a:ea typeface="+mn-ea"/>
              </a:rPr>
              <a:t>/16</a:t>
            </a:r>
            <a:endParaRPr lang="zh-CN" altLang="en-US" sz="160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1918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>
          <a:solidFill>
            <a:srgbClr val="002673"/>
          </a:solidFill>
          <a:latin typeface="+mn-lt"/>
          <a:ea typeface="+mn-ea"/>
          <a:cs typeface="+mn-cs"/>
        </a:defRPr>
      </a:lvl1pPr>
      <a:lvl2pPr marL="669925" indent="-3257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q"/>
        <a:defRPr sz="2400">
          <a:solidFill>
            <a:srgbClr val="002673"/>
          </a:solidFill>
          <a:latin typeface="+mn-lt"/>
          <a:ea typeface="+mn-ea"/>
          <a:cs typeface="+mn-cs"/>
        </a:defRPr>
      </a:lvl2pPr>
      <a:lvl3pPr marL="1022350" indent="-3511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>
          <a:solidFill>
            <a:srgbClr val="002673"/>
          </a:solidFill>
          <a:latin typeface="+mn-lt"/>
          <a:ea typeface="+mn-ea"/>
          <a:cs typeface="+mn-cs"/>
        </a:defRPr>
      </a:lvl3pPr>
      <a:lvl4pPr marL="1339850" indent="-31623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q"/>
        <a:defRPr sz="2400">
          <a:solidFill>
            <a:srgbClr val="002673"/>
          </a:solidFill>
          <a:latin typeface="+mn-lt"/>
          <a:ea typeface="+mn-ea"/>
          <a:cs typeface="+mn-cs"/>
        </a:defRPr>
      </a:lvl4pPr>
      <a:lvl5pPr marL="16814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§"/>
        <a:defRPr sz="2400">
          <a:solidFill>
            <a:srgbClr val="002673"/>
          </a:solidFill>
          <a:latin typeface="+mn-lt"/>
          <a:ea typeface="+mn-ea"/>
          <a:cs typeface="+mn-cs"/>
        </a:defRPr>
      </a:lvl5pPr>
      <a:lvl6pPr marL="21386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§"/>
        <a:defRPr sz="2400">
          <a:solidFill>
            <a:srgbClr val="002673"/>
          </a:solidFill>
          <a:latin typeface="+mn-lt"/>
          <a:ea typeface="+mn-ea"/>
          <a:cs typeface="+mn-cs"/>
        </a:defRPr>
      </a:lvl6pPr>
      <a:lvl7pPr marL="25958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§"/>
        <a:defRPr sz="2400">
          <a:solidFill>
            <a:srgbClr val="002673"/>
          </a:solidFill>
          <a:latin typeface="+mn-lt"/>
          <a:ea typeface="+mn-ea"/>
          <a:cs typeface="+mn-cs"/>
        </a:defRPr>
      </a:lvl7pPr>
      <a:lvl8pPr marL="30530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§"/>
        <a:defRPr sz="2400">
          <a:solidFill>
            <a:srgbClr val="002673"/>
          </a:solidFill>
          <a:latin typeface="+mn-lt"/>
          <a:ea typeface="+mn-ea"/>
          <a:cs typeface="+mn-cs"/>
        </a:defRPr>
      </a:lvl8pPr>
      <a:lvl9pPr marL="35102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§"/>
        <a:defRPr sz="2400">
          <a:solidFill>
            <a:srgbClr val="002673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0.emf"/><Relationship Id="rId4" Type="http://schemas.openxmlformats.org/officeDocument/2006/relationships/oleObject" Target="../embeddings/oleObject13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.xml"/><Relationship Id="rId5" Type="http://schemas.openxmlformats.org/officeDocument/2006/relationships/image" Target="../media/image6.png"/><Relationship Id="rId4" Type="http://schemas.openxmlformats.org/officeDocument/2006/relationships/slide" Target="slid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13.wmf"/><Relationship Id="rId7" Type="http://schemas.openxmlformats.org/officeDocument/2006/relationships/image" Target="../media/image15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1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-4614" y="1353742"/>
            <a:ext cx="9148613" cy="3371402"/>
          </a:xfrm>
          <a:prstGeom prst="rect">
            <a:avLst/>
          </a:prstGeom>
          <a:solidFill>
            <a:srgbClr val="6F1B6A"/>
          </a:solidFill>
          <a:ln w="9525">
            <a:solidFill>
              <a:schemeClr val="tx1">
                <a:alpha val="0"/>
              </a:schemeClr>
            </a:solidFill>
            <a:miter lim="800000"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楷体_GB2312" pitchFamily="49" charset="-122"/>
              <a:sym typeface="黑体" panose="02010609060101010101" pitchFamily="49" charset="-122"/>
            </a:endParaRPr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0" y="-27384"/>
            <a:ext cx="9143999" cy="132343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Palatino Linotype" panose="02040502050505030304" pitchFamily="18" charset="0"/>
              <a:ea typeface="楷体_GB2312" pitchFamily="49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Palatino Linotype" panose="02040502050505030304" pitchFamily="18" charset="0"/>
              <a:ea typeface="楷体_GB2312" pitchFamily="49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Palatino Linotype" panose="02040502050505030304" pitchFamily="18" charset="0"/>
              <a:ea typeface="楷体_GB2312" pitchFamily="49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Palatino Linotype" panose="02040502050505030304" pitchFamily="18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C73C2613-10BD-4F17-9580-8A67AF7B6655}"/>
              </a:ext>
            </a:extLst>
          </p:cNvPr>
          <p:cNvSpPr txBox="1">
            <a:spLocks/>
          </p:cNvSpPr>
          <p:nvPr/>
        </p:nvSpPr>
        <p:spPr bwMode="auto">
          <a:xfrm>
            <a:off x="499517" y="1820853"/>
            <a:ext cx="8136904" cy="1307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_GB2312" pitchFamily="49" charset="-122"/>
                <a:sym typeface="黑体" panose="02010609060101010101" pitchFamily="49" charset="-122"/>
              </a:rPr>
              <a:t>5.4</a:t>
            </a:r>
            <a:r>
              <a:rPr kumimoji="0" lang="zh-CN" altLang="en-US" sz="44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_GB2312" pitchFamily="49" charset="-122"/>
                <a:sym typeface="黑体" panose="02010609060101010101" pitchFamily="49" charset="-122"/>
              </a:rPr>
              <a:t>对称矩阵的对角化</a:t>
            </a:r>
          </a:p>
        </p:txBody>
      </p:sp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AD3C3723-0ECC-409E-BE85-0CF2105F1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4624"/>
            <a:ext cx="1305826" cy="128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D8DBE74-948D-48B2-83D1-0E4B650126EA}"/>
              </a:ext>
            </a:extLst>
          </p:cNvPr>
          <p:cNvSpPr txBox="1"/>
          <p:nvPr/>
        </p:nvSpPr>
        <p:spPr>
          <a:xfrm>
            <a:off x="3724217" y="339067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闵文文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151BA43-58B4-4F4A-B6F4-0270A0D1E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062" y="4725144"/>
            <a:ext cx="9152062" cy="213285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159FDD1-0C6A-4953-AAC3-6B97340A2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12178"/>
            <a:ext cx="3073514" cy="128063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1F87484-91A9-4631-BF13-2784270E4C8D}"/>
              </a:ext>
            </a:extLst>
          </p:cNvPr>
          <p:cNvSpPr txBox="1"/>
          <p:nvPr/>
        </p:nvSpPr>
        <p:spPr>
          <a:xfrm>
            <a:off x="2394922" y="3975447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云南大学，信息学院，副教授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401FA5-8F05-69AD-40FC-568FC05CB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116632"/>
            <a:ext cx="956781" cy="106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1ECA3EA-4CE5-EE59-554E-9B13F8AE0C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8AC190E8-36CC-4458-80FA-D218E44B1474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</a:t>
            </a:fld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 advTm="48766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2">
            <a:extLst>
              <a:ext uri="{FF2B5EF4-FFF2-40B4-BE49-F238E27FC236}">
                <a16:creationId xmlns:a16="http://schemas.microsoft.com/office/drawing/2014/main" id="{774F6022-4976-7AB9-E994-1B8B2E1E54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2971800"/>
            <a:ext cx="7772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ym typeface="Symbol" panose="05050102010706020507" pitchFamily="18" charset="2"/>
              </a:rPr>
              <a:t>素</a:t>
            </a:r>
            <a:r>
              <a:rPr lang="en-US" altLang="zh-CN">
                <a:sym typeface="Symbol" panose="05050102010706020507" pitchFamily="18" charset="2"/>
              </a:rPr>
              <a:t>( </a:t>
            </a:r>
            <a:r>
              <a:rPr lang="en-US" altLang="zh-CN" i="1">
                <a:sym typeface="Symbol" panose="05050102010706020507" pitchFamily="18" charset="2"/>
              </a:rPr>
              <a:t>A</a:t>
            </a:r>
            <a:r>
              <a:rPr lang="en-US" altLang="zh-CN">
                <a:sym typeface="Symbol" panose="05050102010706020507" pitchFamily="18" charset="2"/>
              </a:rPr>
              <a:t> </a:t>
            </a:r>
            <a:r>
              <a:rPr lang="zh-CN" altLang="en-US">
                <a:sym typeface="Symbol" panose="05050102010706020507" pitchFamily="18" charset="2"/>
              </a:rPr>
              <a:t>的特征值 </a:t>
            </a:r>
            <a:r>
              <a:rPr lang="en-US" altLang="zh-CN">
                <a:sym typeface="Symbol" panose="05050102010706020507" pitchFamily="18" charset="2"/>
              </a:rPr>
              <a:t>) </a:t>
            </a:r>
            <a:r>
              <a:rPr lang="zh-CN" altLang="en-US">
                <a:sym typeface="Symbol" panose="05050102010706020507" pitchFamily="18" charset="2"/>
              </a:rPr>
              <a:t>之间的对应关系</a:t>
            </a:r>
            <a:r>
              <a:rPr lang="en-US" altLang="zh-CN">
                <a:sym typeface="Symbol" panose="05050102010706020507" pitchFamily="18" charset="2"/>
              </a:rPr>
              <a:t>.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BEE88907-EFDA-F0F2-04DD-98D60E89E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1219200"/>
            <a:ext cx="5943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则 </a:t>
            </a:r>
            <a:r>
              <a:rPr lang="en-US" altLang="zh-CN" i="1"/>
              <a:t>P </a:t>
            </a:r>
            <a:r>
              <a:rPr lang="zh-CN" altLang="en-US"/>
              <a:t>为正交矩阵，且  </a:t>
            </a:r>
            <a:r>
              <a:rPr lang="en-US" altLang="zh-CN" i="1"/>
              <a:t>P</a:t>
            </a:r>
            <a:r>
              <a:rPr lang="en-US" altLang="zh-CN" baseline="30000">
                <a:latin typeface="黑体" panose="02010609060101010101" pitchFamily="49" charset="-122"/>
              </a:rPr>
              <a:t>-</a:t>
            </a:r>
            <a:r>
              <a:rPr lang="en-US" altLang="zh-CN" baseline="30000"/>
              <a:t>1</a:t>
            </a:r>
            <a:r>
              <a:rPr lang="en-US" altLang="zh-CN" i="1"/>
              <a:t>AP</a:t>
            </a:r>
            <a:r>
              <a:rPr lang="en-US" altLang="zh-CN"/>
              <a:t> = </a:t>
            </a:r>
            <a:r>
              <a:rPr lang="en-US" altLang="zh-CN" i="1">
                <a:sym typeface="Symbol" panose="05050102010706020507" pitchFamily="18" charset="2"/>
              </a:rPr>
              <a:t></a:t>
            </a:r>
            <a:r>
              <a:rPr lang="en-US" altLang="zh-CN">
                <a:sym typeface="Symbol" panose="05050102010706020507" pitchFamily="18" charset="2"/>
              </a:rPr>
              <a:t> .</a:t>
            </a:r>
          </a:p>
        </p:txBody>
      </p:sp>
      <p:sp>
        <p:nvSpPr>
          <p:cNvPr id="36868" name="Rectangle 4">
            <a:extLst>
              <a:ext uri="{FF2B5EF4-FFF2-40B4-BE49-F238E27FC236}">
                <a16:creationId xmlns:a16="http://schemas.microsoft.com/office/drawing/2014/main" id="{22E507FF-D9D7-9168-9331-0EE1C9A9D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950" y="2209800"/>
            <a:ext cx="82740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ym typeface="Symbol" panose="05050102010706020507" pitchFamily="18" charset="2"/>
              </a:rPr>
              <a:t>要注意矩阵 </a:t>
            </a:r>
            <a:r>
              <a:rPr lang="en-US" altLang="zh-CN" i="1">
                <a:sym typeface="Symbol" panose="05050102010706020507" pitchFamily="18" charset="2"/>
              </a:rPr>
              <a:t>P</a:t>
            </a:r>
            <a:r>
              <a:rPr lang="en-US" altLang="zh-CN">
                <a:sym typeface="Symbol" panose="05050102010706020507" pitchFamily="18" charset="2"/>
              </a:rPr>
              <a:t> </a:t>
            </a:r>
            <a:r>
              <a:rPr lang="zh-CN" altLang="en-US">
                <a:sym typeface="Symbol" panose="05050102010706020507" pitchFamily="18" charset="2"/>
              </a:rPr>
              <a:t>的列与对角矩 阵 </a:t>
            </a:r>
            <a:r>
              <a:rPr lang="zh-CN" altLang="en-US" i="1">
                <a:sym typeface="Symbol" panose="05050102010706020507" pitchFamily="18" charset="2"/>
              </a:rPr>
              <a:t></a:t>
            </a:r>
            <a:r>
              <a:rPr lang="zh-CN" altLang="en-US">
                <a:sym typeface="Symbol" panose="05050102010706020507" pitchFamily="18" charset="2"/>
              </a:rPr>
              <a:t> 主对角线上的元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6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6" grpId="0" build="p" autoUpdateAnimBg="0" advAuto="0"/>
      <p:bldP spid="36867" grpId="0" build="p" autoUpdateAnimBg="0"/>
      <p:bldP spid="36868" grpId="0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6" name="Text Box 10">
            <a:extLst>
              <a:ext uri="{FF2B5EF4-FFF2-40B4-BE49-F238E27FC236}">
                <a16:creationId xmlns:a16="http://schemas.microsoft.com/office/drawing/2014/main" id="{B32D79B6-D9BF-BA6F-FE76-A2865DF60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875" y="1858963"/>
            <a:ext cx="18669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 </a:t>
            </a:r>
            <a:r>
              <a:rPr lang="en-US" altLang="zh-CN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12</a:t>
            </a:r>
            <a:r>
              <a:rPr lang="en-US" altLang="zh-CN" dirty="0"/>
              <a:t>   </a:t>
            </a:r>
            <a:r>
              <a:rPr lang="zh-CN" altLang="en-US" dirty="0"/>
              <a:t>设</a:t>
            </a:r>
          </a:p>
        </p:txBody>
      </p:sp>
      <p:graphicFrame>
        <p:nvGraphicFramePr>
          <p:cNvPr id="14347" name="Object 11">
            <a:hlinkClick r:id="" action="ppaction://ole?verb=0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25214F57-E3C9-42D6-EAF9-D607A3A823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3954110"/>
              </p:ext>
            </p:extLst>
          </p:nvPr>
        </p:nvGraphicFramePr>
        <p:xfrm>
          <a:off x="2867025" y="1400175"/>
          <a:ext cx="3036888" cy="156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80800" imgH="685800" progId="Equation.DSMT4">
                  <p:embed/>
                </p:oleObj>
              </mc:Choice>
              <mc:Fallback>
                <p:oleObj name="Equation" r:id="rId2" imgW="1180800" imgH="685800" progId="Equation.DSMT4">
                  <p:embed/>
                  <p:pic>
                    <p:nvPicPr>
                      <p:cNvPr id="14347" name="Object 11">
                        <a:hlinkClick r:id="" action="ppaction://ole?verb=0" highlightClick="1"/>
                        <a:hlinkHover r:id="" action="ppaction://macro?name=Macro1" highlightClick="1"/>
                        <a:extLst>
                          <a:ext uri="{FF2B5EF4-FFF2-40B4-BE49-F238E27FC236}">
                            <a16:creationId xmlns:a16="http://schemas.microsoft.com/office/drawing/2014/main" id="{25214F57-E3C9-42D6-EAF9-D607A3A823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7025" y="1400175"/>
                        <a:ext cx="3036888" cy="1563688"/>
                      </a:xfrm>
                      <a:prstGeom prst="rect">
                        <a:avLst/>
                      </a:prstGeom>
                      <a:solidFill>
                        <a:srgbClr val="FFFFFF">
                          <a:alpha val="5000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8" name="Text Box 12">
            <a:extLst>
              <a:ext uri="{FF2B5EF4-FFF2-40B4-BE49-F238E27FC236}">
                <a16:creationId xmlns:a16="http://schemas.microsoft.com/office/drawing/2014/main" id="{333E63F0-9343-9A71-E25C-FFB699251F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525" y="3124200"/>
            <a:ext cx="6248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求正交矩阵</a:t>
            </a:r>
            <a:r>
              <a:rPr lang="zh-CN" altLang="en-US" i="1"/>
              <a:t> </a:t>
            </a:r>
            <a:r>
              <a:rPr lang="en-US" altLang="zh-CN" i="1"/>
              <a:t>P</a:t>
            </a:r>
            <a:r>
              <a:rPr lang="en-US" altLang="zh-CN"/>
              <a:t> , </a:t>
            </a:r>
            <a:r>
              <a:rPr lang="zh-CN" altLang="en-US"/>
              <a:t>使 </a:t>
            </a:r>
            <a:r>
              <a:rPr lang="en-US" altLang="zh-CN" i="1"/>
              <a:t>P</a:t>
            </a:r>
            <a:r>
              <a:rPr lang="en-US" altLang="zh-CN" baseline="30000">
                <a:latin typeface="黑体" panose="02010609060101010101" pitchFamily="49" charset="-122"/>
              </a:rPr>
              <a:t>-</a:t>
            </a:r>
            <a:r>
              <a:rPr lang="en-US" altLang="zh-CN" baseline="30000"/>
              <a:t>1</a:t>
            </a:r>
            <a:r>
              <a:rPr lang="en-US" altLang="zh-CN" i="1"/>
              <a:t>AP</a:t>
            </a:r>
            <a:r>
              <a:rPr lang="en-US" altLang="zh-CN"/>
              <a:t> </a:t>
            </a:r>
            <a:r>
              <a:rPr lang="zh-CN" altLang="en-US"/>
              <a:t>为对角矩阵</a:t>
            </a:r>
            <a:r>
              <a:rPr lang="en-US" altLang="zh-CN"/>
              <a:t>.</a:t>
            </a:r>
          </a:p>
        </p:txBody>
      </p:sp>
      <p:graphicFrame>
        <p:nvGraphicFramePr>
          <p:cNvPr id="14371" name="Object 35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F5824FCD-1C26-897E-59EE-5E2955CE63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7088" y="3754438"/>
          <a:ext cx="576262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4" imgW="4530771" imgH="3396846" progId="PowerPoint.Show.8">
                  <p:embed/>
                </p:oleObj>
              </mc:Choice>
              <mc:Fallback>
                <p:oleObj name="演示文稿" r:id="rId4" imgW="4530771" imgH="3396846" progId="PowerPoint.Show.8">
                  <p:embed/>
                  <p:pic>
                    <p:nvPicPr>
                      <p:cNvPr id="14371" name="Object 35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F5824FCD-1C26-897E-59EE-5E2955CE631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9045" t="44736" r="84653" b="46863"/>
                      <a:stretch>
                        <a:fillRect/>
                      </a:stretch>
                    </p:blipFill>
                    <p:spPr bwMode="auto">
                      <a:xfrm>
                        <a:off x="827088" y="3754438"/>
                        <a:ext cx="576262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372" name="Picture 36">
            <a:extLst>
              <a:ext uri="{FF2B5EF4-FFF2-40B4-BE49-F238E27FC236}">
                <a16:creationId xmlns:a16="http://schemas.microsoft.com/office/drawing/2014/main" id="{8F3BC6AF-B82B-A992-52EC-CE7BB760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725" y="3962400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73" name="Rectangle 37">
            <a:extLst>
              <a:ext uri="{FF2B5EF4-FFF2-40B4-BE49-F238E27FC236}">
                <a16:creationId xmlns:a16="http://schemas.microsoft.com/office/drawing/2014/main" id="{2D5C2716-AF01-511D-FBBE-68BF17B377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875" y="609600"/>
            <a:ext cx="2209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6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四、举例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6" name="Rectangle 50">
            <a:extLst>
              <a:ext uri="{FF2B5EF4-FFF2-40B4-BE49-F238E27FC236}">
                <a16:creationId xmlns:a16="http://schemas.microsoft.com/office/drawing/2014/main" id="{0F6702C3-9890-BB21-D573-C80C89B1BC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372" y="901229"/>
            <a:ext cx="182934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 </a:t>
            </a:r>
            <a:r>
              <a:rPr lang="en-US" altLang="zh-CN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13</a:t>
            </a:r>
            <a:r>
              <a:rPr lang="en-US" altLang="zh-CN" dirty="0"/>
              <a:t>    </a:t>
            </a:r>
            <a:r>
              <a:rPr lang="zh-CN" altLang="en-US" dirty="0"/>
              <a:t>设</a:t>
            </a:r>
          </a:p>
        </p:txBody>
      </p:sp>
      <p:graphicFrame>
        <p:nvGraphicFramePr>
          <p:cNvPr id="24627" name="Object 51">
            <a:extLst>
              <a:ext uri="{FF2B5EF4-FFF2-40B4-BE49-F238E27FC236}">
                <a16:creationId xmlns:a16="http://schemas.microsoft.com/office/drawing/2014/main" id="{507765C9-B2D3-7817-8680-336A852D9F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1975227"/>
              </p:ext>
            </p:extLst>
          </p:nvPr>
        </p:nvGraphicFramePr>
        <p:xfrm>
          <a:off x="2411760" y="764704"/>
          <a:ext cx="2057400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65160" imgH="457200" progId="Equation.3">
                  <p:embed/>
                </p:oleObj>
              </mc:Choice>
              <mc:Fallback>
                <p:oleObj name="Equation" r:id="rId2" imgW="965160" imgH="457200" progId="Equation.3">
                  <p:embed/>
                  <p:pic>
                    <p:nvPicPr>
                      <p:cNvPr id="24627" name="Object 51">
                        <a:extLst>
                          <a:ext uri="{FF2B5EF4-FFF2-40B4-BE49-F238E27FC236}">
                            <a16:creationId xmlns:a16="http://schemas.microsoft.com/office/drawing/2014/main" id="{507765C9-B2D3-7817-8680-336A852D9F5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760" y="764704"/>
                        <a:ext cx="2057400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28" name="Text Box 52">
            <a:extLst>
              <a:ext uri="{FF2B5EF4-FFF2-40B4-BE49-F238E27FC236}">
                <a16:creationId xmlns:a16="http://schemas.microsoft.com/office/drawing/2014/main" id="{5A72E9CE-74D6-8082-5431-FE0E6D884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360" y="944091"/>
            <a:ext cx="1828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求 </a:t>
            </a:r>
            <a:r>
              <a:rPr lang="en-US" altLang="zh-CN" i="1"/>
              <a:t>A</a:t>
            </a:r>
            <a:r>
              <a:rPr lang="en-US" altLang="zh-CN" b="0" i="1" baseline="30000"/>
              <a:t>n</a:t>
            </a:r>
            <a:r>
              <a:rPr lang="en-US" altLang="zh-CN"/>
              <a:t> .</a:t>
            </a:r>
          </a:p>
        </p:txBody>
      </p:sp>
      <p:graphicFrame>
        <p:nvGraphicFramePr>
          <p:cNvPr id="24629" name="Object 53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30A41CFD-5F22-316A-9AEB-88CD4C005F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3401831"/>
              </p:ext>
            </p:extLst>
          </p:nvPr>
        </p:nvGraphicFramePr>
        <p:xfrm>
          <a:off x="624235" y="1791816"/>
          <a:ext cx="576262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4" imgW="4571822" imgH="3428892" progId="PowerPoint.Show.8">
                  <p:embed/>
                </p:oleObj>
              </mc:Choice>
              <mc:Fallback>
                <p:oleObj name="演示文稿" r:id="rId4" imgW="4571822" imgH="3428892" progId="PowerPoint.Show.8">
                  <p:embed/>
                  <p:pic>
                    <p:nvPicPr>
                      <p:cNvPr id="24629" name="Object 53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30A41CFD-5F22-316A-9AEB-88CD4C005F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264" t="24774" r="85434" b="66821"/>
                      <a:stretch>
                        <a:fillRect/>
                      </a:stretch>
                    </p:blipFill>
                    <p:spPr bwMode="auto">
                      <a:xfrm>
                        <a:off x="624235" y="1791816"/>
                        <a:ext cx="576262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630" name="Picture 54">
            <a:extLst>
              <a:ext uri="{FF2B5EF4-FFF2-40B4-BE49-F238E27FC236}">
                <a16:creationId xmlns:a16="http://schemas.microsoft.com/office/drawing/2014/main" id="{2ECF97AC-1EDB-2C1F-B2E7-948A00078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72" y="1972791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449555F-EF78-FF58-B567-7E1BCF249325}"/>
              </a:ext>
            </a:extLst>
          </p:cNvPr>
          <p:cNvSpPr txBox="1"/>
          <p:nvPr/>
        </p:nvSpPr>
        <p:spPr>
          <a:xfrm>
            <a:off x="3784765" y="3105834"/>
            <a:ext cx="1574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本节完</a:t>
            </a:r>
          </a:p>
        </p:txBody>
      </p:sp>
    </p:spTree>
    <p:extLst>
      <p:ext uri="{BB962C8B-B14F-4D97-AF65-F5344CB8AC3E}">
        <p14:creationId xmlns:p14="http://schemas.microsoft.com/office/powerpoint/2010/main" val="4120037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050">
            <a:hlinkClick r:id="rId2" action="ppaction://hlinksldjump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DA559A08-E38C-699B-3D03-69568BE926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036888"/>
            <a:ext cx="2209800" cy="51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问题的提出</a:t>
            </a:r>
          </a:p>
        </p:txBody>
      </p:sp>
      <p:sp>
        <p:nvSpPr>
          <p:cNvPr id="31747" name="Text Box 2051">
            <a:extLst>
              <a:ext uri="{FF2B5EF4-FFF2-40B4-BE49-F238E27FC236}">
                <a16:creationId xmlns:a16="http://schemas.microsoft.com/office/drawing/2014/main" id="{C522C1EF-54C5-FF11-A722-EF826A4E5B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1971675"/>
            <a:ext cx="2362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主要内容</a:t>
            </a:r>
          </a:p>
        </p:txBody>
      </p:sp>
      <p:sp>
        <p:nvSpPr>
          <p:cNvPr id="31749" name="Text Box 2053">
            <a:hlinkClick r:id="rId3" action="ppaction://hlinksldjump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E5BBB47E-36C0-FD37-206E-454F612763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7075" y="3854450"/>
            <a:ext cx="4581525" cy="5191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特征值与特征向量的性质</a:t>
            </a:r>
          </a:p>
        </p:txBody>
      </p:sp>
      <p:sp>
        <p:nvSpPr>
          <p:cNvPr id="31751" name="Text Box 2055">
            <a:hlinkClick r:id="rId4" action="ppaction://hlinksldjump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762EE29E-4593-B760-646B-D8F7EB6460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7075" y="4678363"/>
            <a:ext cx="4048125" cy="51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对称矩阵对角化的步骤</a:t>
            </a:r>
          </a:p>
        </p:txBody>
      </p:sp>
      <p:sp>
        <p:nvSpPr>
          <p:cNvPr id="31754" name="Text Box 2058">
            <a:extLst>
              <a:ext uri="{FF2B5EF4-FFF2-40B4-BE49-F238E27FC236}">
                <a16:creationId xmlns:a16="http://schemas.microsoft.com/office/drawing/2014/main" id="{495DC452-9FB9-F6E5-9930-F3882F5F12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812800"/>
            <a:ext cx="7696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40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第 四 节    对称矩阵的对角化</a:t>
            </a:r>
          </a:p>
        </p:txBody>
      </p:sp>
      <p:pic>
        <p:nvPicPr>
          <p:cNvPr id="31755" name="Picture 2059">
            <a:extLst>
              <a:ext uri="{FF2B5EF4-FFF2-40B4-BE49-F238E27FC236}">
                <a16:creationId xmlns:a16="http://schemas.microsoft.com/office/drawing/2014/main" id="{7480773F-56F4-31AB-BE35-5E5733D9D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0" y="3190875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6" name="Picture 2060">
            <a:extLst>
              <a:ext uri="{FF2B5EF4-FFF2-40B4-BE49-F238E27FC236}">
                <a16:creationId xmlns:a16="http://schemas.microsoft.com/office/drawing/2014/main" id="{0A68E147-B130-E2B0-5F9A-6D8D6EA74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0" y="4006850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7" name="Picture 2061">
            <a:extLst>
              <a:ext uri="{FF2B5EF4-FFF2-40B4-BE49-F238E27FC236}">
                <a16:creationId xmlns:a16="http://schemas.microsoft.com/office/drawing/2014/main" id="{03FAEE14-FAD2-0A84-2F18-F65122FFD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0" y="4797425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759" name="Text Box 2063">
            <a:hlinkClick r:id="rId6" action="ppaction://hlinksldjump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FC4C3764-169E-A299-D3C1-FD7C93BD4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6125" y="5502275"/>
            <a:ext cx="1076325" cy="5191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举例</a:t>
            </a:r>
          </a:p>
        </p:txBody>
      </p:sp>
      <p:pic>
        <p:nvPicPr>
          <p:cNvPr id="31760" name="Picture 2064">
            <a:extLst>
              <a:ext uri="{FF2B5EF4-FFF2-40B4-BE49-F238E27FC236}">
                <a16:creationId xmlns:a16="http://schemas.microsoft.com/office/drawing/2014/main" id="{363B5158-9190-201B-8086-44D8D851E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5621338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cover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0" name="Text Box 12">
            <a:extLst>
              <a:ext uri="{FF2B5EF4-FFF2-40B4-BE49-F238E27FC236}">
                <a16:creationId xmlns:a16="http://schemas.microsoft.com/office/drawing/2014/main" id="{967B1018-B8F1-892C-042D-4C254E5368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8" y="5286375"/>
            <a:ext cx="762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关的特征向量</a:t>
            </a:r>
            <a:r>
              <a:rPr lang="en-US" altLang="zh-CN"/>
              <a:t>.</a:t>
            </a:r>
          </a:p>
        </p:txBody>
      </p:sp>
      <p:sp>
        <p:nvSpPr>
          <p:cNvPr id="7199" name="Rectangle 31">
            <a:extLst>
              <a:ext uri="{FF2B5EF4-FFF2-40B4-BE49-F238E27FC236}">
                <a16:creationId xmlns:a16="http://schemas.microsoft.com/office/drawing/2014/main" id="{8BFCF16D-600A-0DBF-4563-3A8A818A18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1822450"/>
            <a:ext cx="73437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上一节我们讨论了矩阵能对角化的充要条件</a:t>
            </a:r>
            <a:r>
              <a:rPr lang="en-US" altLang="zh-CN"/>
              <a:t>:</a:t>
            </a:r>
          </a:p>
        </p:txBody>
      </p:sp>
      <p:sp>
        <p:nvSpPr>
          <p:cNvPr id="7201" name="Rectangle 33">
            <a:extLst>
              <a:ext uri="{FF2B5EF4-FFF2-40B4-BE49-F238E27FC236}">
                <a16:creationId xmlns:a16="http://schemas.microsoft.com/office/drawing/2014/main" id="{D778AF15-57D6-C3D8-D1CE-DA321820E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2508250"/>
            <a:ext cx="82438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阶方阵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能对角化的充要条件是 </a:t>
            </a:r>
            <a:r>
              <a:rPr lang="en-US" altLang="zh-CN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 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有 </a:t>
            </a:r>
            <a:r>
              <a:rPr lang="en-US" altLang="zh-CN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个线性无</a:t>
            </a:r>
          </a:p>
        </p:txBody>
      </p:sp>
      <p:sp>
        <p:nvSpPr>
          <p:cNvPr id="7202" name="Rectangle 34">
            <a:extLst>
              <a:ext uri="{FF2B5EF4-FFF2-40B4-BE49-F238E27FC236}">
                <a16:creationId xmlns:a16="http://schemas.microsoft.com/office/drawing/2014/main" id="{B0402945-8C88-7D67-0448-DCD1DEEC68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3208338"/>
            <a:ext cx="4267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关的特征向量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</a:p>
        </p:txBody>
      </p:sp>
      <p:sp>
        <p:nvSpPr>
          <p:cNvPr id="7203" name="Rectangle 35">
            <a:extLst>
              <a:ext uri="{FF2B5EF4-FFF2-40B4-BE49-F238E27FC236}">
                <a16:creationId xmlns:a16="http://schemas.microsoft.com/office/drawing/2014/main" id="{451AB0E9-CCC7-B101-6142-57AE3FBA42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3929063"/>
            <a:ext cx="45354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通过前面的学习我们知道</a:t>
            </a:r>
            <a:r>
              <a:rPr lang="en-US" altLang="zh-CN"/>
              <a:t>,</a:t>
            </a:r>
          </a:p>
        </p:txBody>
      </p:sp>
      <p:sp>
        <p:nvSpPr>
          <p:cNvPr id="7205" name="Rectangle 37">
            <a:extLst>
              <a:ext uri="{FF2B5EF4-FFF2-40B4-BE49-F238E27FC236}">
                <a16:creationId xmlns:a16="http://schemas.microsoft.com/office/drawing/2014/main" id="{088B0B3F-D99F-648E-C8B0-F64A174C3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4614863"/>
            <a:ext cx="4070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个线性无关的特征向量</a:t>
            </a:r>
            <a:r>
              <a:rPr lang="en-US" altLang="zh-CN"/>
              <a:t>, </a:t>
            </a:r>
          </a:p>
        </p:txBody>
      </p:sp>
      <p:sp>
        <p:nvSpPr>
          <p:cNvPr id="7207" name="Text Box 39">
            <a:extLst>
              <a:ext uri="{FF2B5EF4-FFF2-40B4-BE49-F238E27FC236}">
                <a16:creationId xmlns:a16="http://schemas.microsoft.com/office/drawing/2014/main" id="{0ED96C11-F312-F726-0F58-D3B65FD08E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831850"/>
            <a:ext cx="3943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一、问题的提出</a:t>
            </a:r>
          </a:p>
        </p:txBody>
      </p:sp>
      <p:sp>
        <p:nvSpPr>
          <p:cNvPr id="7209" name="Rectangle 41">
            <a:extLst>
              <a:ext uri="{FF2B5EF4-FFF2-40B4-BE49-F238E27FC236}">
                <a16:creationId xmlns:a16="http://schemas.microsoft.com/office/drawing/2014/main" id="{62914F74-CA6B-3FB4-D811-88929D36A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6825" y="3933825"/>
            <a:ext cx="38877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有的 </a:t>
            </a:r>
            <a:r>
              <a:rPr lang="en-US" altLang="zh-CN" b="0" i="1"/>
              <a:t>n</a:t>
            </a:r>
            <a:r>
              <a:rPr lang="en-US" altLang="zh-CN" i="1"/>
              <a:t> </a:t>
            </a:r>
            <a:r>
              <a:rPr lang="zh-CN" altLang="en-US"/>
              <a:t>阶方阵能找到  </a:t>
            </a:r>
            <a:r>
              <a:rPr lang="en-US" altLang="zh-CN" b="0" i="1"/>
              <a:t>n</a:t>
            </a:r>
            <a:r>
              <a:rPr lang="en-US" altLang="zh-CN"/>
              <a:t> </a:t>
            </a:r>
          </a:p>
        </p:txBody>
      </p:sp>
      <p:sp>
        <p:nvSpPr>
          <p:cNvPr id="7210" name="Rectangle 42">
            <a:extLst>
              <a:ext uri="{FF2B5EF4-FFF2-40B4-BE49-F238E27FC236}">
                <a16:creationId xmlns:a16="http://schemas.microsoft.com/office/drawing/2014/main" id="{2AFBF42E-8376-7686-7CA5-87FEE11056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738" y="4627563"/>
            <a:ext cx="51482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而有的就不能找到 </a:t>
            </a:r>
            <a:r>
              <a:rPr lang="en-US" altLang="zh-CN" b="0" i="1"/>
              <a:t>n</a:t>
            </a:r>
            <a:r>
              <a:rPr lang="en-US" altLang="zh-CN"/>
              <a:t> </a:t>
            </a:r>
            <a:r>
              <a:rPr lang="zh-CN" altLang="en-US"/>
              <a:t>个线性无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0" grpId="0" build="p" autoUpdateAnimBg="0" advAuto="0"/>
      <p:bldP spid="7199" grpId="0" build="p" autoUpdateAnimBg="0"/>
      <p:bldP spid="7201" grpId="0" build="p" autoUpdateAnimBg="0"/>
      <p:bldP spid="7202" grpId="0" build="p" autoUpdateAnimBg="0" advAuto="0"/>
      <p:bldP spid="7203" grpId="0" build="p" autoUpdateAnimBg="0"/>
      <p:bldP spid="7205" grpId="0" build="p" autoUpdateAnimBg="0"/>
      <p:bldP spid="7209" grpId="0"/>
      <p:bldP spid="72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3" name="Rectangle 2059">
            <a:extLst>
              <a:ext uri="{FF2B5EF4-FFF2-40B4-BE49-F238E27FC236}">
                <a16:creationId xmlns:a16="http://schemas.microsoft.com/office/drawing/2014/main" id="{BA7B84B2-BEAA-DE19-B185-7A2138302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488" y="1785938"/>
            <a:ext cx="81645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那么，一个 </a:t>
            </a:r>
            <a:r>
              <a:rPr lang="en-US" altLang="zh-CN" b="0" i="1"/>
              <a:t>n</a:t>
            </a:r>
            <a:r>
              <a:rPr lang="en-US" altLang="zh-CN" i="1"/>
              <a:t> </a:t>
            </a:r>
            <a:r>
              <a:rPr lang="zh-CN" altLang="en-US"/>
              <a:t>阶方阵到底应具备什么条件时才能</a:t>
            </a:r>
          </a:p>
        </p:txBody>
      </p:sp>
      <p:sp>
        <p:nvSpPr>
          <p:cNvPr id="28684" name="Rectangle 2060">
            <a:extLst>
              <a:ext uri="{FF2B5EF4-FFF2-40B4-BE49-F238E27FC236}">
                <a16:creationId xmlns:a16="http://schemas.microsoft.com/office/drawing/2014/main" id="{FDF00844-5511-C380-CCEA-FDA56AEB96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2497138"/>
            <a:ext cx="3048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对角化</a:t>
            </a:r>
            <a:r>
              <a:rPr lang="en-US" altLang="zh-CN"/>
              <a:t>?</a:t>
            </a:r>
          </a:p>
        </p:txBody>
      </p:sp>
      <p:sp>
        <p:nvSpPr>
          <p:cNvPr id="28685" name="Rectangle 2061">
            <a:extLst>
              <a:ext uri="{FF2B5EF4-FFF2-40B4-BE49-F238E27FC236}">
                <a16:creationId xmlns:a16="http://schemas.microsoft.com/office/drawing/2014/main" id="{0FF4F4F4-97E3-C11A-0823-B45AE3EFD0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2497138"/>
            <a:ext cx="4114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这是一个较复杂的问题</a:t>
            </a:r>
            <a:r>
              <a:rPr lang="en-US" altLang="zh-CN"/>
              <a:t>.</a:t>
            </a:r>
          </a:p>
        </p:txBody>
      </p:sp>
      <p:sp>
        <p:nvSpPr>
          <p:cNvPr id="28686" name="Rectangle 2062">
            <a:extLst>
              <a:ext uri="{FF2B5EF4-FFF2-40B4-BE49-F238E27FC236}">
                <a16:creationId xmlns:a16="http://schemas.microsoft.com/office/drawing/2014/main" id="{AAD4A581-2B38-2A36-F973-6B8CB4B5C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3197225"/>
            <a:ext cx="90027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般性的讨论，</a:t>
            </a:r>
            <a:r>
              <a:rPr lang="zh-CN" altLang="en-US" dirty="0">
                <a:solidFill>
                  <a:srgbClr val="FF0000"/>
                </a:solidFill>
              </a:rPr>
              <a:t>而仅讨论当 </a:t>
            </a:r>
            <a:r>
              <a:rPr lang="en-US" altLang="zh-CN" i="1" dirty="0">
                <a:solidFill>
                  <a:srgbClr val="FF0000"/>
                </a:solidFill>
              </a:rPr>
              <a:t>A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en-US" dirty="0">
                <a:solidFill>
                  <a:srgbClr val="FF0000"/>
                </a:solidFill>
              </a:rPr>
              <a:t>为实对称矩阵的情形</a:t>
            </a:r>
            <a:r>
              <a:rPr lang="en-US" altLang="zh-CN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28687" name="Rectangle 2063">
            <a:extLst>
              <a:ext uri="{FF2B5EF4-FFF2-40B4-BE49-F238E27FC236}">
                <a16:creationId xmlns:a16="http://schemas.microsoft.com/office/drawing/2014/main" id="{E2C96F9B-0D34-E03C-056A-295DC89F3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25" y="2474913"/>
            <a:ext cx="36353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我们对此不进行一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6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86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6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83" grpId="0" build="p" autoUpdateAnimBg="0"/>
      <p:bldP spid="28684" grpId="0" build="p" autoUpdateAnimBg="0" advAuto="0"/>
      <p:bldP spid="28685" grpId="0" build="p" autoUpdateAnimBg="0"/>
      <p:bldP spid="28686" grpId="0" build="p" autoUpdateAnimBg="0" advAuto="0"/>
      <p:bldP spid="28687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2" name="Text Box 10">
            <a:extLst>
              <a:ext uri="{FF2B5EF4-FFF2-40B4-BE49-F238E27FC236}">
                <a16:creationId xmlns:a16="http://schemas.microsoft.com/office/drawing/2014/main" id="{124B1A57-65C5-D4BC-2CEE-9D9314AB19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588" y="1773238"/>
            <a:ext cx="7239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/>
              <a:t>        </a:t>
            </a:r>
            <a:r>
              <a:rPr lang="zh-CN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性质 </a:t>
            </a:r>
            <a:r>
              <a:rPr lang="en-US" altLang="zh-CN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对称矩阵的特征值为实数</a:t>
            </a:r>
            <a:r>
              <a:rPr lang="en-US" altLang="zh-CN" dirty="0">
                <a:sym typeface="Symbol" panose="05050102010706020507" pitchFamily="18" charset="2"/>
              </a:rPr>
              <a:t>.</a:t>
            </a:r>
          </a:p>
        </p:txBody>
      </p:sp>
      <p:pic>
        <p:nvPicPr>
          <p:cNvPr id="8244" name="Picture 52">
            <a:extLst>
              <a:ext uri="{FF2B5EF4-FFF2-40B4-BE49-F238E27FC236}">
                <a16:creationId xmlns:a16="http://schemas.microsoft.com/office/drawing/2014/main" id="{C2BC21F5-EDDF-9774-3C39-3F6FCFA63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2647950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46" name="Picture 54">
            <a:extLst>
              <a:ext uri="{FF2B5EF4-FFF2-40B4-BE49-F238E27FC236}">
                <a16:creationId xmlns:a16="http://schemas.microsoft.com/office/drawing/2014/main" id="{2361B813-8BCA-BA65-0E57-0B509070B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800" y="2647950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47" name="Text Box 55">
            <a:extLst>
              <a:ext uri="{FF2B5EF4-FFF2-40B4-BE49-F238E27FC236}">
                <a16:creationId xmlns:a16="http://schemas.microsoft.com/office/drawing/2014/main" id="{AC9B0037-A763-9557-0116-ED33266CD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588" y="5500688"/>
            <a:ext cx="7696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ym typeface="Symbol" panose="05050102010706020507" pitchFamily="18" charset="2"/>
              </a:rPr>
              <a:t>所以对应的特征向量可以取实向量</a:t>
            </a:r>
            <a:r>
              <a:rPr lang="en-US" altLang="zh-CN">
                <a:sym typeface="Symbol" panose="05050102010706020507" pitchFamily="18" charset="2"/>
              </a:rPr>
              <a:t>.</a:t>
            </a:r>
          </a:p>
        </p:txBody>
      </p:sp>
      <p:sp>
        <p:nvSpPr>
          <p:cNvPr id="8248" name="Rectangle 56">
            <a:extLst>
              <a:ext uri="{FF2B5EF4-FFF2-40B4-BE49-F238E27FC236}">
                <a16:creationId xmlns:a16="http://schemas.microsoft.com/office/drawing/2014/main" id="{E052B99A-A69E-F16D-311F-82E2F83EFB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688" y="3367088"/>
            <a:ext cx="7239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显然</a:t>
            </a:r>
            <a:r>
              <a:rPr lang="en-US" altLang="zh-CN"/>
              <a:t>, </a:t>
            </a:r>
            <a:r>
              <a:rPr lang="zh-CN" altLang="en-US"/>
              <a:t>当特征值 </a:t>
            </a:r>
            <a:r>
              <a:rPr lang="zh-CN" altLang="en-US" b="0" i="1">
                <a:sym typeface="Symbol" panose="05050102010706020507" pitchFamily="18" charset="2"/>
              </a:rPr>
              <a:t></a:t>
            </a:r>
            <a:r>
              <a:rPr lang="zh-CN" altLang="en-US">
                <a:sym typeface="Symbol" panose="05050102010706020507" pitchFamily="18" charset="2"/>
              </a:rPr>
              <a:t> 为实数时</a:t>
            </a:r>
            <a:r>
              <a:rPr lang="en-US" altLang="zh-CN">
                <a:sym typeface="Symbol" panose="05050102010706020507" pitchFamily="18" charset="2"/>
              </a:rPr>
              <a:t>, </a:t>
            </a:r>
            <a:r>
              <a:rPr lang="zh-CN" altLang="en-US">
                <a:sym typeface="Symbol" panose="05050102010706020507" pitchFamily="18" charset="2"/>
              </a:rPr>
              <a:t>齐次线性方程组</a:t>
            </a:r>
          </a:p>
        </p:txBody>
      </p:sp>
      <p:sp>
        <p:nvSpPr>
          <p:cNvPr id="8249" name="Rectangle 57">
            <a:extLst>
              <a:ext uri="{FF2B5EF4-FFF2-40B4-BE49-F238E27FC236}">
                <a16:creationId xmlns:a16="http://schemas.microsoft.com/office/drawing/2014/main" id="{C6EF5D25-9330-460A-F697-B940674F0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638" y="4114800"/>
            <a:ext cx="27828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ym typeface="Symbol" panose="05050102010706020507" pitchFamily="18" charset="2"/>
              </a:rPr>
              <a:t> (</a:t>
            </a:r>
            <a:r>
              <a:rPr lang="en-US" altLang="zh-CN" i="1">
                <a:sym typeface="Symbol" panose="05050102010706020507" pitchFamily="18" charset="2"/>
              </a:rPr>
              <a:t>A</a:t>
            </a:r>
            <a:r>
              <a:rPr lang="en-US" altLang="zh-CN">
                <a:sym typeface="Symbol" panose="05050102010706020507" pitchFamily="18" charset="2"/>
              </a:rPr>
              <a:t> </a:t>
            </a:r>
            <a:r>
              <a:rPr lang="en-US" altLang="zh-CN">
                <a:latin typeface="黑体" panose="02010609060101010101" pitchFamily="49" charset="-122"/>
                <a:sym typeface="Symbol" panose="05050102010706020507" pitchFamily="18" charset="2"/>
              </a:rPr>
              <a:t>-</a:t>
            </a:r>
            <a:r>
              <a:rPr lang="en-US" altLang="zh-CN">
                <a:sym typeface="Symbol" panose="05050102010706020507" pitchFamily="18" charset="2"/>
              </a:rPr>
              <a:t> </a:t>
            </a:r>
            <a:r>
              <a:rPr lang="en-US" altLang="zh-CN" b="0" i="1">
                <a:sym typeface="Symbol" panose="05050102010706020507" pitchFamily="18" charset="2"/>
              </a:rPr>
              <a:t></a:t>
            </a:r>
            <a:r>
              <a:rPr lang="en-US" altLang="zh-CN" i="1">
                <a:sym typeface="Symbol" panose="05050102010706020507" pitchFamily="18" charset="2"/>
              </a:rPr>
              <a:t>E</a:t>
            </a:r>
            <a:r>
              <a:rPr lang="en-US" altLang="zh-CN">
                <a:sym typeface="Symbol" panose="05050102010706020507" pitchFamily="18" charset="2"/>
              </a:rPr>
              <a:t>)</a:t>
            </a:r>
            <a:r>
              <a:rPr lang="en-US" altLang="zh-CN" i="1">
                <a:sym typeface="Symbol" panose="05050102010706020507" pitchFamily="18" charset="2"/>
              </a:rPr>
              <a:t>x</a:t>
            </a:r>
            <a:r>
              <a:rPr lang="en-US" altLang="zh-CN">
                <a:sym typeface="Symbol" panose="05050102010706020507" pitchFamily="18" charset="2"/>
              </a:rPr>
              <a:t> = 0</a:t>
            </a:r>
          </a:p>
        </p:txBody>
      </p:sp>
      <p:sp>
        <p:nvSpPr>
          <p:cNvPr id="8250" name="Rectangle 58">
            <a:extLst>
              <a:ext uri="{FF2B5EF4-FFF2-40B4-BE49-F238E27FC236}">
                <a16:creationId xmlns:a16="http://schemas.microsoft.com/office/drawing/2014/main" id="{E2618CC2-F12F-5194-E8B9-AEA225A763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8" y="4800600"/>
            <a:ext cx="90154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ym typeface="Symbol" panose="05050102010706020507" pitchFamily="18" charset="2"/>
              </a:rPr>
              <a:t>是实系数方程组</a:t>
            </a:r>
            <a:r>
              <a:rPr lang="en-US" altLang="zh-CN">
                <a:sym typeface="Symbol" panose="05050102010706020507" pitchFamily="18" charset="2"/>
              </a:rPr>
              <a:t>, </a:t>
            </a:r>
            <a:r>
              <a:rPr lang="zh-CN" altLang="en-US">
                <a:sym typeface="Symbol" panose="05050102010706020507" pitchFamily="18" charset="2"/>
              </a:rPr>
              <a:t>由 </a:t>
            </a:r>
            <a:r>
              <a:rPr lang="en-US" altLang="zh-CN">
                <a:sym typeface="Symbol" panose="05050102010706020507" pitchFamily="18" charset="2"/>
              </a:rPr>
              <a:t>| </a:t>
            </a:r>
            <a:r>
              <a:rPr lang="en-US" altLang="zh-CN" i="1">
                <a:sym typeface="Symbol" panose="05050102010706020507" pitchFamily="18" charset="2"/>
              </a:rPr>
              <a:t>A </a:t>
            </a:r>
            <a:r>
              <a:rPr lang="en-US" altLang="zh-CN">
                <a:latin typeface="黑体" panose="02010609060101010101" pitchFamily="49" charset="-122"/>
                <a:sym typeface="Symbol" panose="05050102010706020507" pitchFamily="18" charset="2"/>
              </a:rPr>
              <a:t>-</a:t>
            </a:r>
            <a:r>
              <a:rPr lang="en-US" altLang="zh-CN" i="1">
                <a:sym typeface="Symbol" panose="05050102010706020507" pitchFamily="18" charset="2"/>
              </a:rPr>
              <a:t> </a:t>
            </a:r>
            <a:r>
              <a:rPr lang="en-US" altLang="zh-CN" b="0" i="1">
                <a:sym typeface="Symbol" panose="05050102010706020507" pitchFamily="18" charset="2"/>
              </a:rPr>
              <a:t></a:t>
            </a:r>
            <a:r>
              <a:rPr lang="en-US" altLang="zh-CN" i="1">
                <a:sym typeface="Symbol" panose="05050102010706020507" pitchFamily="18" charset="2"/>
              </a:rPr>
              <a:t>E</a:t>
            </a:r>
            <a:r>
              <a:rPr lang="en-US" altLang="zh-CN">
                <a:sym typeface="Symbol" panose="05050102010706020507" pitchFamily="18" charset="2"/>
              </a:rPr>
              <a:t> | = 0 </a:t>
            </a:r>
            <a:r>
              <a:rPr lang="zh-CN" altLang="en-US">
                <a:sym typeface="Symbol" panose="05050102010706020507" pitchFamily="18" charset="2"/>
              </a:rPr>
              <a:t>知必有实的基础解系</a:t>
            </a:r>
            <a:r>
              <a:rPr lang="en-US" altLang="zh-CN">
                <a:sym typeface="Symbol" panose="05050102010706020507" pitchFamily="18" charset="2"/>
              </a:rPr>
              <a:t>, </a:t>
            </a:r>
          </a:p>
        </p:txBody>
      </p:sp>
      <p:sp>
        <p:nvSpPr>
          <p:cNvPr id="8251" name="Text Box 59">
            <a:extLst>
              <a:ext uri="{FF2B5EF4-FFF2-40B4-BE49-F238E27FC236}">
                <a16:creationId xmlns:a16="http://schemas.microsoft.com/office/drawing/2014/main" id="{94EA8963-2FCA-2D18-BBC5-5EA0C9728F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688" y="771525"/>
            <a:ext cx="650398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二、特征值与特征向量的性质</a:t>
            </a:r>
          </a:p>
        </p:txBody>
      </p:sp>
      <p:graphicFrame>
        <p:nvGraphicFramePr>
          <p:cNvPr id="8243" name="Object 51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B5217095-F82D-9976-9819-EC665866784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0113" y="2517775"/>
          <a:ext cx="86360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3" imgW="4530771" imgH="3396846" progId="PowerPoint.Show.8">
                  <p:embed/>
                </p:oleObj>
              </mc:Choice>
              <mc:Fallback>
                <p:oleObj name="演示文稿" r:id="rId3" imgW="4530771" imgH="3396846" progId="PowerPoint.Show.8">
                  <p:embed/>
                  <p:pic>
                    <p:nvPicPr>
                      <p:cNvPr id="8243" name="Object 51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B5217095-F82D-9976-9819-EC665866784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9843" t="21643" r="80711" b="70996"/>
                      <a:stretch>
                        <a:fillRect/>
                      </a:stretch>
                    </p:blipFill>
                    <p:spPr bwMode="auto">
                      <a:xfrm>
                        <a:off x="900113" y="2517775"/>
                        <a:ext cx="863600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52" name="Object 60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61C8E870-B99B-A079-C9DD-7D3B9BA0FCD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11413" y="2492375"/>
          <a:ext cx="86360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5" imgW="4530771" imgH="3396846" progId="PowerPoint.Show.8">
                  <p:embed/>
                </p:oleObj>
              </mc:Choice>
              <mc:Fallback>
                <p:oleObj name="演示文稿" r:id="rId5" imgW="4530771" imgH="3396846" progId="PowerPoint.Show.8">
                  <p:embed/>
                  <p:pic>
                    <p:nvPicPr>
                      <p:cNvPr id="8252" name="Object 60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61C8E870-B99B-A079-C9DD-7D3B9BA0FCD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9843" t="21643" r="80711" b="70996"/>
                      <a:stretch>
                        <a:fillRect/>
                      </a:stretch>
                    </p:blipFill>
                    <p:spPr bwMode="auto">
                      <a:xfrm>
                        <a:off x="2411413" y="2492375"/>
                        <a:ext cx="863600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2" grpId="0" build="p" autoUpdateAnimBg="0"/>
      <p:bldP spid="8247" grpId="0" build="p" autoUpdateAnimBg="0" advAuto="0"/>
      <p:bldP spid="8248" grpId="0" build="p" autoUpdateAnimBg="0"/>
      <p:bldP spid="8249" grpId="0" build="p" autoUpdateAnimBg="0" advAuto="0"/>
      <p:bldP spid="8250" grpId="0" build="p" autoUpdateAnimBg="0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1" name="Rectangle 2063">
            <a:extLst>
              <a:ext uri="{FF2B5EF4-FFF2-40B4-BE49-F238E27FC236}">
                <a16:creationId xmlns:a16="http://schemas.microsoft.com/office/drawing/2014/main" id="{D8CF7FF1-168C-3285-97DB-11ECDBD385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450" y="790575"/>
            <a:ext cx="83375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性质 </a:t>
            </a:r>
            <a:r>
              <a:rPr lang="en-US" altLang="zh-CN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  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设 </a:t>
            </a:r>
            <a:r>
              <a:rPr lang="zh-CN" altLang="en-US" b="0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</a:t>
            </a:r>
            <a:r>
              <a:rPr lang="en-US" altLang="zh-CN" baseline="-250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1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, </a:t>
            </a:r>
            <a:r>
              <a:rPr lang="en-US" altLang="zh-CN" b="0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</a:t>
            </a:r>
            <a:r>
              <a:rPr lang="en-US" altLang="zh-CN" baseline="-250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2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是对称矩阵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A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的两个特征值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,</a:t>
            </a:r>
            <a:r>
              <a:rPr lang="en-US" altLang="zh-CN" dirty="0">
                <a:sym typeface="Symbol" panose="05050102010706020507" pitchFamily="18" charset="2"/>
              </a:rPr>
              <a:t> </a:t>
            </a:r>
          </a:p>
        </p:txBody>
      </p:sp>
      <p:sp>
        <p:nvSpPr>
          <p:cNvPr id="29712" name="Rectangle 2064">
            <a:extLst>
              <a:ext uri="{FF2B5EF4-FFF2-40B4-BE49-F238E27FC236}">
                <a16:creationId xmlns:a16="http://schemas.microsoft.com/office/drawing/2014/main" id="{AEE825D2-62FA-0D4F-692A-30D0ECAF99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350" y="1481138"/>
            <a:ext cx="5334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p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1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,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p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2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是对应的特征向量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,</a:t>
            </a:r>
          </a:p>
        </p:txBody>
      </p:sp>
      <p:sp>
        <p:nvSpPr>
          <p:cNvPr id="29713" name="Rectangle 2065">
            <a:extLst>
              <a:ext uri="{FF2B5EF4-FFF2-40B4-BE49-F238E27FC236}">
                <a16:creationId xmlns:a16="http://schemas.microsoft.com/office/drawing/2014/main" id="{72F46FE0-82F6-5869-2146-2DE1E104B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4663" y="1481138"/>
            <a:ext cx="48593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若 </a:t>
            </a:r>
            <a:r>
              <a:rPr lang="zh-CN" altLang="en-US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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1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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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2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,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则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p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1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,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p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2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正交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.</a:t>
            </a:r>
          </a:p>
        </p:txBody>
      </p:sp>
      <p:graphicFrame>
        <p:nvGraphicFramePr>
          <p:cNvPr id="29714" name="Object 2066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E7B7F069-FA4C-A915-FCFC-A85CAF07E4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2488" y="2132013"/>
          <a:ext cx="936625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2" imgW="4530771" imgH="3396846" progId="PowerPoint.Show.8">
                  <p:embed/>
                </p:oleObj>
              </mc:Choice>
              <mc:Fallback>
                <p:oleObj name="演示文稿" r:id="rId2" imgW="4530771" imgH="3396846" progId="PowerPoint.Show.8">
                  <p:embed/>
                  <p:pic>
                    <p:nvPicPr>
                      <p:cNvPr id="29714" name="Object 2066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E7B7F069-FA4C-A915-FCFC-A85CAF07E4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4566" t="10092" r="75191" b="81505"/>
                      <a:stretch>
                        <a:fillRect/>
                      </a:stretch>
                    </p:blipFill>
                    <p:spPr bwMode="auto">
                      <a:xfrm>
                        <a:off x="852488" y="2132013"/>
                        <a:ext cx="936625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715" name="Picture 2067">
            <a:extLst>
              <a:ext uri="{FF2B5EF4-FFF2-40B4-BE49-F238E27FC236}">
                <a16:creationId xmlns:a16="http://schemas.microsoft.com/office/drawing/2014/main" id="{11A5F4C9-1E83-D4A6-3EF1-D9B5DC633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2293938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17" name="Picture 2069">
            <a:extLst>
              <a:ext uri="{FF2B5EF4-FFF2-40B4-BE49-F238E27FC236}">
                <a16:creationId xmlns:a16="http://schemas.microsoft.com/office/drawing/2014/main" id="{C49E110B-8E40-DC44-2D02-841DEED4C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450" y="2293938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719" name="Text Box 2071">
            <a:extLst>
              <a:ext uri="{FF2B5EF4-FFF2-40B4-BE49-F238E27FC236}">
                <a16:creationId xmlns:a16="http://schemas.microsoft.com/office/drawing/2014/main" id="{8696D21E-0C2C-4F44-4630-E298910F47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150" y="4924425"/>
            <a:ext cx="18192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证明从略</a:t>
            </a:r>
            <a:r>
              <a:rPr lang="en-US" altLang="zh-CN"/>
              <a:t>.</a:t>
            </a:r>
          </a:p>
        </p:txBody>
      </p:sp>
      <p:sp>
        <p:nvSpPr>
          <p:cNvPr id="29724" name="Rectangle 2076">
            <a:extLst>
              <a:ext uri="{FF2B5EF4-FFF2-40B4-BE49-F238E27FC236}">
                <a16:creationId xmlns:a16="http://schemas.microsoft.com/office/drawing/2014/main" id="{E9AA0D70-87BF-76F2-D33D-902951905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150" y="2852738"/>
            <a:ext cx="83248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定理 </a:t>
            </a:r>
            <a:r>
              <a:rPr lang="en-US" altLang="zh-CN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5</a:t>
            </a:r>
            <a:r>
              <a:rPr lang="en-US" altLang="zh-CN" dirty="0"/>
              <a:t>   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设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为 </a:t>
            </a:r>
            <a:r>
              <a:rPr lang="en-US" altLang="zh-CN" b="0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阶对称矩阵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则必有正交矩阵</a:t>
            </a:r>
            <a:r>
              <a:rPr lang="zh-CN" altLang="en-US" dirty="0"/>
              <a:t> </a:t>
            </a:r>
          </a:p>
        </p:txBody>
      </p:sp>
      <p:sp>
        <p:nvSpPr>
          <p:cNvPr id="29725" name="Rectangle 2077">
            <a:extLst>
              <a:ext uri="{FF2B5EF4-FFF2-40B4-BE49-F238E27FC236}">
                <a16:creationId xmlns:a16="http://schemas.microsoft.com/office/drawing/2014/main" id="{645355C0-3AD6-FFEE-C579-A6E4B90C88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350" y="3614738"/>
            <a:ext cx="90106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使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</a:t>
            </a:r>
            <a:r>
              <a:rPr lang="en-US" altLang="zh-CN" baseline="30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-</a:t>
            </a:r>
            <a:r>
              <a:rPr lang="en-US" altLang="zh-CN" baseline="30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AP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=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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,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其中 </a:t>
            </a:r>
            <a:r>
              <a:rPr lang="zh-CN" altLang="en-US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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是以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A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的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n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个特征值为对角</a:t>
            </a:r>
          </a:p>
        </p:txBody>
      </p:sp>
      <p:sp>
        <p:nvSpPr>
          <p:cNvPr id="29726" name="Rectangle 2078">
            <a:extLst>
              <a:ext uri="{FF2B5EF4-FFF2-40B4-BE49-F238E27FC236}">
                <a16:creationId xmlns:a16="http://schemas.microsoft.com/office/drawing/2014/main" id="{FE78C1A6-6BE0-628A-634A-566BC240BE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350" y="4300538"/>
            <a:ext cx="4572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元素的对角矩阵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.</a:t>
            </a:r>
          </a:p>
        </p:txBody>
      </p:sp>
      <p:graphicFrame>
        <p:nvGraphicFramePr>
          <p:cNvPr id="29728" name="Object 2080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B0DE4088-7D3C-03F4-AE61-BD5E516BC3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11413" y="2133600"/>
          <a:ext cx="936625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5" imgW="4530771" imgH="3396846" progId="PowerPoint.Show.8">
                  <p:embed/>
                </p:oleObj>
              </mc:Choice>
              <mc:Fallback>
                <p:oleObj name="演示文稿" r:id="rId5" imgW="4530771" imgH="3396846" progId="PowerPoint.Show.8">
                  <p:embed/>
                  <p:pic>
                    <p:nvPicPr>
                      <p:cNvPr id="29728" name="Object 2080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B0DE4088-7D3C-03F4-AE61-BD5E516BC3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4566" t="10092" r="75191" b="81505"/>
                      <a:stretch>
                        <a:fillRect/>
                      </a:stretch>
                    </p:blipFill>
                    <p:spPr bwMode="auto">
                      <a:xfrm>
                        <a:off x="2411413" y="2133600"/>
                        <a:ext cx="936625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7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7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97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9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9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9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9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9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97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97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97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11" grpId="0" build="p" autoUpdateAnimBg="0"/>
      <p:bldP spid="29712" grpId="0" build="p" autoUpdateAnimBg="0" advAuto="0"/>
      <p:bldP spid="29713" grpId="0" build="p" autoUpdateAnimBg="0"/>
      <p:bldP spid="29719" grpId="0" build="p" autoUpdateAnimBg="0"/>
      <p:bldP spid="29724" grpId="0" build="p" autoUpdateAnimBg="0"/>
      <p:bldP spid="29725" grpId="0" build="p" autoUpdateAnimBg="0" advAuto="0"/>
      <p:bldP spid="29726" grpId="0" build="p" autoUpdateAnimBg="0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9" name="Text Box 41">
            <a:extLst>
              <a:ext uri="{FF2B5EF4-FFF2-40B4-BE49-F238E27FC236}">
                <a16:creationId xmlns:a16="http://schemas.microsoft.com/office/drawing/2014/main" id="{AAA77C1F-51BC-25EF-9CB1-18A4AFDABC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8" y="2947988"/>
            <a:ext cx="87518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从而对应的特征值 </a:t>
            </a:r>
            <a:r>
              <a:rPr lang="zh-CN" altLang="en-US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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恰有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k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个线性无关的特征向量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.</a:t>
            </a:r>
            <a:endParaRPr lang="en-US" altLang="zh-CN"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sym typeface="Symbol" panose="05050102010706020507" pitchFamily="18" charset="2"/>
            </a:endParaRPr>
          </a:p>
        </p:txBody>
      </p:sp>
      <p:sp>
        <p:nvSpPr>
          <p:cNvPr id="12330" name="Rectangle 42">
            <a:extLst>
              <a:ext uri="{FF2B5EF4-FFF2-40B4-BE49-F238E27FC236}">
                <a16:creationId xmlns:a16="http://schemas.microsoft.com/office/drawing/2014/main" id="{B4BAE9E5-7846-B8C8-A749-0F68340C8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975" y="838200"/>
            <a:ext cx="82010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推论 </a:t>
            </a:r>
            <a:r>
              <a:rPr lang="zh-CN" altLang="en-US"/>
              <a:t> 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设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为</a:t>
            </a:r>
            <a:r>
              <a:rPr lang="zh-CN" altLang="en-US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阶对称矩阵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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是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A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的特征方程</a:t>
            </a:r>
          </a:p>
        </p:txBody>
      </p:sp>
      <p:sp>
        <p:nvSpPr>
          <p:cNvPr id="12331" name="Rectangle 43">
            <a:extLst>
              <a:ext uri="{FF2B5EF4-FFF2-40B4-BE49-F238E27FC236}">
                <a16:creationId xmlns:a16="http://schemas.microsoft.com/office/drawing/2014/main" id="{757A7D41-C19D-A26C-4EC4-8FB6ED1F6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1600200"/>
            <a:ext cx="6324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的</a:t>
            </a:r>
            <a:r>
              <a:rPr lang="zh-CN" altLang="en-US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k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重根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,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则矩阵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A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sym typeface="Symbol" panose="05050102010706020507" pitchFamily="18" charset="2"/>
              </a:rPr>
              <a:t>-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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E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的秩 </a:t>
            </a:r>
          </a:p>
        </p:txBody>
      </p:sp>
      <p:sp>
        <p:nvSpPr>
          <p:cNvPr id="12332" name="Rectangle 44">
            <a:extLst>
              <a:ext uri="{FF2B5EF4-FFF2-40B4-BE49-F238E27FC236}">
                <a16:creationId xmlns:a16="http://schemas.microsoft.com/office/drawing/2014/main" id="{00D585C2-80FB-73CF-B347-CC2597CC1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4750" y="2243138"/>
            <a:ext cx="39989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R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(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A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sym typeface="Symbol" panose="05050102010706020507" pitchFamily="18" charset="2"/>
              </a:rPr>
              <a:t>-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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E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) =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n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sym typeface="Symbol" panose="05050102010706020507" pitchFamily="18" charset="2"/>
              </a:rPr>
              <a:t>-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k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,</a:t>
            </a:r>
          </a:p>
        </p:txBody>
      </p:sp>
      <p:graphicFrame>
        <p:nvGraphicFramePr>
          <p:cNvPr id="12334" name="Object 46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0B245335-0C09-2059-5AC1-CE0DAFD746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0113" y="3644900"/>
          <a:ext cx="1008062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2" imgW="4571822" imgH="3428892" progId="PowerPoint.Show.8">
                  <p:embed/>
                </p:oleObj>
              </mc:Choice>
              <mc:Fallback>
                <p:oleObj name="演示文稿" r:id="rId2" imgW="4571822" imgH="3428892" progId="PowerPoint.Show.8">
                  <p:embed/>
                  <p:pic>
                    <p:nvPicPr>
                      <p:cNvPr id="12334" name="Object 46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0B245335-0C09-2059-5AC1-CE0DAFD746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5053" t="12407" r="73924" b="80232"/>
                      <a:stretch>
                        <a:fillRect/>
                      </a:stretch>
                    </p:blipFill>
                    <p:spPr bwMode="auto">
                      <a:xfrm>
                        <a:off x="900113" y="3644900"/>
                        <a:ext cx="1008062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335" name="Picture 47">
            <a:extLst>
              <a:ext uri="{FF2B5EF4-FFF2-40B4-BE49-F238E27FC236}">
                <a16:creationId xmlns:a16="http://schemas.microsoft.com/office/drawing/2014/main" id="{A9B48C1B-F92B-FA8C-6D40-5E0ACB48E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88" y="3778250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29" grpId="0" build="p" autoUpdateAnimBg="0" advAuto="0"/>
      <p:bldP spid="12330" grpId="0" build="p" autoUpdateAnimBg="0"/>
      <p:bldP spid="12331" grpId="0" build="p" autoUpdateAnimBg="0" advAuto="0"/>
      <p:bldP spid="12332" grpId="0" build="p" autoUpdateAnimBg="0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>
            <a:extLst>
              <a:ext uri="{FF2B5EF4-FFF2-40B4-BE49-F238E27FC236}">
                <a16:creationId xmlns:a16="http://schemas.microsoft.com/office/drawing/2014/main" id="{0BC8A88B-6DF2-D7D5-78D3-99A55F85CF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3822700"/>
            <a:ext cx="3962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0" i="1">
                <a:sym typeface="Symbol" panose="05050102010706020507" pitchFamily="18" charset="2"/>
              </a:rPr>
              <a:t>n</a:t>
            </a:r>
            <a:r>
              <a:rPr lang="en-US" altLang="zh-CN" baseline="-25000">
                <a:sym typeface="Symbol" panose="05050102010706020507" pitchFamily="18" charset="2"/>
              </a:rPr>
              <a:t>1</a:t>
            </a:r>
            <a:r>
              <a:rPr lang="en-US" altLang="zh-CN">
                <a:sym typeface="Symbol" panose="05050102010706020507" pitchFamily="18" charset="2"/>
              </a:rPr>
              <a:t> + </a:t>
            </a:r>
            <a:r>
              <a:rPr lang="en-US" altLang="zh-CN" b="0" i="1">
                <a:sym typeface="Symbol" panose="05050102010706020507" pitchFamily="18" charset="2"/>
              </a:rPr>
              <a:t>n</a:t>
            </a:r>
            <a:r>
              <a:rPr lang="en-US" altLang="zh-CN" baseline="-25000">
                <a:sym typeface="Symbol" panose="05050102010706020507" pitchFamily="18" charset="2"/>
              </a:rPr>
              <a:t>2</a:t>
            </a:r>
            <a:r>
              <a:rPr lang="en-US" altLang="zh-CN">
                <a:sym typeface="Symbol" panose="05050102010706020507" pitchFamily="18" charset="2"/>
              </a:rPr>
              <a:t> + </a:t>
            </a:r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>
                <a:sym typeface="Symbol" panose="05050102010706020507" pitchFamily="18" charset="2"/>
              </a:rPr>
              <a:t> +</a:t>
            </a:r>
            <a:r>
              <a:rPr lang="en-US" altLang="zh-CN" i="1">
                <a:sym typeface="Symbol" panose="05050102010706020507" pitchFamily="18" charset="2"/>
              </a:rPr>
              <a:t> </a:t>
            </a:r>
            <a:r>
              <a:rPr lang="en-US" altLang="zh-CN" b="0" i="1">
                <a:sym typeface="Symbol" panose="05050102010706020507" pitchFamily="18" charset="2"/>
              </a:rPr>
              <a:t>n</a:t>
            </a:r>
            <a:r>
              <a:rPr lang="en-US" altLang="zh-CN" b="0" i="1" baseline="-25000">
                <a:sym typeface="Symbol" panose="05050102010706020507" pitchFamily="18" charset="2"/>
              </a:rPr>
              <a:t>s</a:t>
            </a:r>
            <a:r>
              <a:rPr lang="en-US" altLang="zh-CN">
                <a:sym typeface="Symbol" panose="05050102010706020507" pitchFamily="18" charset="2"/>
              </a:rPr>
              <a:t> =</a:t>
            </a:r>
            <a:r>
              <a:rPr lang="en-US" altLang="zh-CN" i="1">
                <a:sym typeface="Symbol" panose="05050102010706020507" pitchFamily="18" charset="2"/>
              </a:rPr>
              <a:t> </a:t>
            </a:r>
            <a:r>
              <a:rPr lang="en-US" altLang="zh-CN" b="0" i="1">
                <a:sym typeface="Symbol" panose="05050102010706020507" pitchFamily="18" charset="2"/>
              </a:rPr>
              <a:t>n</a:t>
            </a:r>
            <a:r>
              <a:rPr lang="en-US" altLang="zh-CN">
                <a:sym typeface="Symbol" panose="05050102010706020507" pitchFamily="18" charset="2"/>
              </a:rPr>
              <a:t>.       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EDB2C1BB-2F8C-BA57-47E2-921AD3871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288" y="954088"/>
            <a:ext cx="6172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6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三、对称矩阵对角化的步骤</a:t>
            </a:r>
          </a:p>
        </p:txBody>
      </p:sp>
      <p:sp>
        <p:nvSpPr>
          <p:cNvPr id="34822" name="Rectangle 6">
            <a:extLst>
              <a:ext uri="{FF2B5EF4-FFF2-40B4-BE49-F238E27FC236}">
                <a16:creationId xmlns:a16="http://schemas.microsoft.com/office/drawing/2014/main" id="{9FF1AB01-EFF8-6FD9-6390-BADDF2927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288" y="2401888"/>
            <a:ext cx="82407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步骤 </a:t>
            </a:r>
            <a:r>
              <a:rPr lang="en-US" altLang="zh-CN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/>
              <a:t> </a:t>
            </a:r>
            <a:r>
              <a:rPr lang="zh-CN" altLang="en-US"/>
              <a:t>：求出矩阵 </a:t>
            </a:r>
            <a:r>
              <a:rPr lang="en-US" altLang="zh-CN" i="1"/>
              <a:t>A</a:t>
            </a:r>
            <a:r>
              <a:rPr lang="en-US" altLang="zh-CN"/>
              <a:t>  </a:t>
            </a:r>
            <a:r>
              <a:rPr lang="zh-CN" altLang="en-US"/>
              <a:t>的所有特征值，设 </a:t>
            </a:r>
            <a:r>
              <a:rPr lang="en-US" altLang="zh-CN" i="1"/>
              <a:t>A </a:t>
            </a:r>
            <a:r>
              <a:rPr lang="zh-CN" altLang="en-US"/>
              <a:t>有 </a:t>
            </a:r>
            <a:r>
              <a:rPr lang="en-US" altLang="zh-CN" b="0" i="1"/>
              <a:t>s</a:t>
            </a:r>
            <a:r>
              <a:rPr lang="en-US" altLang="zh-CN" i="1"/>
              <a:t>  </a:t>
            </a:r>
            <a:r>
              <a:rPr lang="zh-CN" altLang="en-US"/>
              <a:t>个</a:t>
            </a:r>
          </a:p>
        </p:txBody>
      </p:sp>
      <p:sp>
        <p:nvSpPr>
          <p:cNvPr id="34823" name="Rectangle 7">
            <a:extLst>
              <a:ext uri="{FF2B5EF4-FFF2-40B4-BE49-F238E27FC236}">
                <a16:creationId xmlns:a16="http://schemas.microsoft.com/office/drawing/2014/main" id="{508F59FB-6DC4-5D9F-A154-FA5F320E0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3101975"/>
            <a:ext cx="90027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不同的特征值  </a:t>
            </a:r>
            <a:r>
              <a:rPr lang="zh-CN" altLang="en-US" b="0" i="1">
                <a:sym typeface="Symbol" panose="05050102010706020507" pitchFamily="18" charset="2"/>
              </a:rPr>
              <a:t></a:t>
            </a:r>
            <a:r>
              <a:rPr lang="en-US" altLang="zh-CN" baseline="-25000">
                <a:sym typeface="Symbol" panose="05050102010706020507" pitchFamily="18" charset="2"/>
              </a:rPr>
              <a:t>1 </a:t>
            </a:r>
            <a:r>
              <a:rPr lang="en-US" altLang="zh-CN">
                <a:sym typeface="Symbol" panose="05050102010706020507" pitchFamily="18" charset="2"/>
              </a:rPr>
              <a:t>, </a:t>
            </a:r>
            <a:r>
              <a:rPr lang="en-US" altLang="zh-CN" b="0" i="1">
                <a:sym typeface="Symbol" panose="05050102010706020507" pitchFamily="18" charset="2"/>
              </a:rPr>
              <a:t></a:t>
            </a:r>
            <a:r>
              <a:rPr lang="en-US" altLang="zh-CN" baseline="-25000">
                <a:sym typeface="Symbol" panose="05050102010706020507" pitchFamily="18" charset="2"/>
              </a:rPr>
              <a:t>2 </a:t>
            </a:r>
            <a:r>
              <a:rPr lang="en-US" altLang="zh-CN">
                <a:sym typeface="Symbol" panose="05050102010706020507" pitchFamily="18" charset="2"/>
              </a:rPr>
              <a:t>, </a:t>
            </a:r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>
                <a:sym typeface="Symbol" panose="05050102010706020507" pitchFamily="18" charset="2"/>
              </a:rPr>
              <a:t> , </a:t>
            </a:r>
            <a:r>
              <a:rPr lang="en-US" altLang="zh-CN" b="0" i="1">
                <a:sym typeface="Symbol" panose="05050102010706020507" pitchFamily="18" charset="2"/>
              </a:rPr>
              <a:t></a:t>
            </a:r>
            <a:r>
              <a:rPr lang="en-US" altLang="zh-CN" b="0" i="1" baseline="-25000">
                <a:sym typeface="Symbol" panose="05050102010706020507" pitchFamily="18" charset="2"/>
              </a:rPr>
              <a:t>s</a:t>
            </a:r>
            <a:r>
              <a:rPr lang="en-US" altLang="zh-CN">
                <a:sym typeface="Symbol" panose="05050102010706020507" pitchFamily="18" charset="2"/>
              </a:rPr>
              <a:t> </a:t>
            </a:r>
            <a:r>
              <a:rPr lang="zh-CN" altLang="en-US">
                <a:sym typeface="Symbol" panose="05050102010706020507" pitchFamily="18" charset="2"/>
              </a:rPr>
              <a:t>，它们的重数分别为 </a:t>
            </a:r>
          </a:p>
        </p:txBody>
      </p:sp>
      <p:sp>
        <p:nvSpPr>
          <p:cNvPr id="34824" name="Rectangle 8">
            <a:extLst>
              <a:ext uri="{FF2B5EF4-FFF2-40B4-BE49-F238E27FC236}">
                <a16:creationId xmlns:a16="http://schemas.microsoft.com/office/drawing/2014/main" id="{360AC2E1-204C-27F2-1DCB-46E7B1082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3808413"/>
            <a:ext cx="26304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0" i="1">
                <a:sym typeface="Symbol" panose="05050102010706020507" pitchFamily="18" charset="2"/>
              </a:rPr>
              <a:t>n</a:t>
            </a:r>
            <a:r>
              <a:rPr lang="en-US" altLang="zh-CN" baseline="-25000">
                <a:sym typeface="Symbol" panose="05050102010706020507" pitchFamily="18" charset="2"/>
              </a:rPr>
              <a:t>1 </a:t>
            </a:r>
            <a:r>
              <a:rPr lang="en-US" altLang="zh-CN">
                <a:sym typeface="Symbol" panose="05050102010706020507" pitchFamily="18" charset="2"/>
              </a:rPr>
              <a:t>, </a:t>
            </a:r>
            <a:r>
              <a:rPr lang="en-US" altLang="zh-CN" b="0" i="1">
                <a:sym typeface="Symbol" panose="05050102010706020507" pitchFamily="18" charset="2"/>
              </a:rPr>
              <a:t>n</a:t>
            </a:r>
            <a:r>
              <a:rPr lang="en-US" altLang="zh-CN" baseline="-25000">
                <a:sym typeface="Symbol" panose="05050102010706020507" pitchFamily="18" charset="2"/>
              </a:rPr>
              <a:t>2 </a:t>
            </a:r>
            <a:r>
              <a:rPr lang="en-US" altLang="zh-CN">
                <a:sym typeface="Symbol" panose="05050102010706020507" pitchFamily="18" charset="2"/>
              </a:rPr>
              <a:t>, </a:t>
            </a:r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>
                <a:sym typeface="Symbol" panose="05050102010706020507" pitchFamily="18" charset="2"/>
              </a:rPr>
              <a:t> , </a:t>
            </a:r>
            <a:r>
              <a:rPr lang="en-US" altLang="zh-CN" b="0" i="1">
                <a:sym typeface="Symbol" panose="05050102010706020507" pitchFamily="18" charset="2"/>
              </a:rPr>
              <a:t>n</a:t>
            </a:r>
            <a:r>
              <a:rPr lang="en-US" altLang="zh-CN" b="0" i="1" baseline="-25000">
                <a:sym typeface="Symbol" panose="05050102010706020507" pitchFamily="18" charset="2"/>
              </a:rPr>
              <a:t>s</a:t>
            </a:r>
            <a:r>
              <a:rPr lang="en-US" altLang="zh-CN" baseline="30000">
                <a:sym typeface="Symbol" panose="05050102010706020507" pitchFamily="18" charset="2"/>
              </a:rPr>
              <a:t> </a:t>
            </a:r>
            <a:r>
              <a:rPr lang="en-US" altLang="zh-CN">
                <a:sym typeface="Symbol" panose="05050102010706020507" pitchFamily="18" charset="2"/>
              </a:rPr>
              <a:t>,</a:t>
            </a:r>
            <a:r>
              <a:rPr lang="en-US" altLang="zh-CN" i="1">
                <a:sym typeface="Symbol" panose="05050102010706020507" pitchFamily="18" charset="2"/>
              </a:rPr>
              <a:t> 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8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48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48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 build="p" autoUpdateAnimBg="0" advAuto="0"/>
      <p:bldP spid="34822" grpId="0" build="p" autoUpdateAnimBg="0"/>
      <p:bldP spid="34823" grpId="0" build="p" autoUpdateAnimBg="0" advAuto="0"/>
      <p:bldP spid="34824" grpId="0" build="p" autoUpdateAnimBg="0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B3150ACC-107A-F9AD-EAD7-3BEC856A6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250" y="765175"/>
            <a:ext cx="8413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步骤 </a:t>
            </a:r>
            <a:r>
              <a:rPr lang="en-US" altLang="zh-CN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2 :</a:t>
            </a:r>
            <a:r>
              <a:rPr lang="en-US" altLang="zh-CN">
                <a:sym typeface="Symbol" panose="05050102010706020507" pitchFamily="18" charset="2"/>
              </a:rPr>
              <a:t> </a:t>
            </a:r>
            <a:r>
              <a:rPr lang="zh-CN" altLang="en-US">
                <a:sym typeface="Symbol" panose="05050102010706020507" pitchFamily="18" charset="2"/>
              </a:rPr>
              <a:t>对 </a:t>
            </a:r>
            <a:r>
              <a:rPr lang="en-US" altLang="zh-CN" i="1">
                <a:sym typeface="Symbol" panose="05050102010706020507" pitchFamily="18" charset="2"/>
              </a:rPr>
              <a:t>A</a:t>
            </a:r>
            <a:r>
              <a:rPr lang="en-US" altLang="zh-CN">
                <a:sym typeface="Symbol" panose="05050102010706020507" pitchFamily="18" charset="2"/>
              </a:rPr>
              <a:t> </a:t>
            </a:r>
            <a:r>
              <a:rPr lang="zh-CN" altLang="en-US">
                <a:sym typeface="Symbol" panose="05050102010706020507" pitchFamily="18" charset="2"/>
              </a:rPr>
              <a:t>的每个特征值 </a:t>
            </a:r>
            <a:r>
              <a:rPr lang="zh-CN" altLang="en-US" b="0" i="1">
                <a:sym typeface="Symbol" panose="05050102010706020507" pitchFamily="18" charset="2"/>
              </a:rPr>
              <a:t></a:t>
            </a:r>
            <a:r>
              <a:rPr lang="en-US" altLang="zh-CN" b="0" i="1" baseline="-25000">
                <a:sym typeface="Symbol" panose="05050102010706020507" pitchFamily="18" charset="2"/>
              </a:rPr>
              <a:t>i</a:t>
            </a:r>
            <a:r>
              <a:rPr lang="en-US" altLang="zh-CN">
                <a:sym typeface="Symbol" panose="05050102010706020507" pitchFamily="18" charset="2"/>
              </a:rPr>
              <a:t> , </a:t>
            </a:r>
            <a:r>
              <a:rPr lang="zh-CN" altLang="en-US">
                <a:sym typeface="Symbol" panose="05050102010706020507" pitchFamily="18" charset="2"/>
              </a:rPr>
              <a:t>求 </a:t>
            </a:r>
            <a:r>
              <a:rPr lang="en-US" altLang="zh-CN">
                <a:sym typeface="Symbol" panose="05050102010706020507" pitchFamily="18" charset="2"/>
              </a:rPr>
              <a:t>(</a:t>
            </a:r>
            <a:r>
              <a:rPr lang="en-US" altLang="zh-CN" i="1">
                <a:sym typeface="Symbol" panose="05050102010706020507" pitchFamily="18" charset="2"/>
              </a:rPr>
              <a:t>A</a:t>
            </a:r>
            <a:r>
              <a:rPr lang="en-US" altLang="zh-CN">
                <a:sym typeface="Symbol" panose="05050102010706020507" pitchFamily="18" charset="2"/>
              </a:rPr>
              <a:t> </a:t>
            </a:r>
            <a:r>
              <a:rPr lang="en-US" altLang="zh-CN">
                <a:latin typeface="黑体" panose="02010609060101010101" pitchFamily="49" charset="-122"/>
                <a:sym typeface="Symbol" panose="05050102010706020507" pitchFamily="18" charset="2"/>
              </a:rPr>
              <a:t>-</a:t>
            </a:r>
            <a:r>
              <a:rPr lang="en-US" altLang="zh-CN">
                <a:sym typeface="Symbol" panose="05050102010706020507" pitchFamily="18" charset="2"/>
              </a:rPr>
              <a:t> </a:t>
            </a:r>
            <a:r>
              <a:rPr lang="en-US" altLang="zh-CN" b="0" i="1">
                <a:sym typeface="Symbol" panose="05050102010706020507" pitchFamily="18" charset="2"/>
              </a:rPr>
              <a:t></a:t>
            </a:r>
            <a:r>
              <a:rPr lang="en-US" altLang="zh-CN" b="0" i="1" baseline="-25000">
                <a:sym typeface="Symbol" panose="05050102010706020507" pitchFamily="18" charset="2"/>
              </a:rPr>
              <a:t>i</a:t>
            </a:r>
            <a:r>
              <a:rPr lang="en-US" altLang="zh-CN" i="1">
                <a:sym typeface="Symbol" panose="05050102010706020507" pitchFamily="18" charset="2"/>
              </a:rPr>
              <a:t> E</a:t>
            </a:r>
            <a:r>
              <a:rPr lang="en-US" altLang="zh-CN">
                <a:sym typeface="Symbol" panose="05050102010706020507" pitchFamily="18" charset="2"/>
              </a:rPr>
              <a:t>) </a:t>
            </a:r>
            <a:r>
              <a:rPr lang="en-US" altLang="zh-CN" i="1">
                <a:sym typeface="Symbol" panose="05050102010706020507" pitchFamily="18" charset="2"/>
              </a:rPr>
              <a:t>x </a:t>
            </a:r>
            <a:r>
              <a:rPr lang="en-US" altLang="zh-CN">
                <a:sym typeface="Symbol" panose="05050102010706020507" pitchFamily="18" charset="2"/>
              </a:rPr>
              <a:t>= 0 </a:t>
            </a:r>
            <a:r>
              <a:rPr lang="zh-CN" altLang="en-US">
                <a:sym typeface="Symbol" panose="05050102010706020507" pitchFamily="18" charset="2"/>
              </a:rPr>
              <a:t>的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9B12F08E-CFF2-D793-FC51-3C35A3D9F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1408113"/>
            <a:ext cx="25050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ym typeface="Symbol" panose="05050102010706020507" pitchFamily="18" charset="2"/>
              </a:rPr>
              <a:t>基础解系</a:t>
            </a:r>
            <a:r>
              <a:rPr lang="en-US" altLang="zh-CN">
                <a:sym typeface="Symbol" panose="05050102010706020507" pitchFamily="18" charset="2"/>
              </a:rPr>
              <a:t>, </a:t>
            </a:r>
            <a:r>
              <a:rPr lang="zh-CN" altLang="en-US">
                <a:sym typeface="Symbol" panose="05050102010706020507" pitchFamily="18" charset="2"/>
              </a:rPr>
              <a:t>设为</a:t>
            </a:r>
          </a:p>
        </p:txBody>
      </p:sp>
      <p:graphicFrame>
        <p:nvGraphicFramePr>
          <p:cNvPr id="35844" name="Object 4">
            <a:extLst>
              <a:ext uri="{FF2B5EF4-FFF2-40B4-BE49-F238E27FC236}">
                <a16:creationId xmlns:a16="http://schemas.microsoft.com/office/drawing/2014/main" id="{30DCEF5C-D36B-52CC-3344-4FB5F7B4A01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55875" y="1341438"/>
          <a:ext cx="38862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015920" imgH="241200" progId="Equation.3">
                  <p:embed/>
                </p:oleObj>
              </mc:Choice>
              <mc:Fallback>
                <p:oleObj name="公式" r:id="rId2" imgW="1015920" imgH="241200" progId="Equation.3">
                  <p:embed/>
                  <p:pic>
                    <p:nvPicPr>
                      <p:cNvPr id="35844" name="Object 4">
                        <a:extLst>
                          <a:ext uri="{FF2B5EF4-FFF2-40B4-BE49-F238E27FC236}">
                            <a16:creationId xmlns:a16="http://schemas.microsoft.com/office/drawing/2014/main" id="{30DCEF5C-D36B-52CC-3344-4FB5F7B4A01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1341438"/>
                        <a:ext cx="3886200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5" name="Text Box 5">
            <a:extLst>
              <a:ext uri="{FF2B5EF4-FFF2-40B4-BE49-F238E27FC236}">
                <a16:creationId xmlns:a16="http://schemas.microsoft.com/office/drawing/2014/main" id="{6DDCB751-CA9F-BBBF-1FD2-086C8F0269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788" y="1412875"/>
            <a:ext cx="26304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(</a:t>
            </a:r>
            <a:r>
              <a:rPr lang="en-US" altLang="zh-CN" i="1"/>
              <a:t> </a:t>
            </a:r>
            <a:r>
              <a:rPr lang="en-US" altLang="zh-CN" b="0" i="1"/>
              <a:t>i</a:t>
            </a:r>
            <a:r>
              <a:rPr lang="en-US" altLang="zh-CN"/>
              <a:t> = 1, 2, </a:t>
            </a:r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/>
              <a:t> , </a:t>
            </a:r>
            <a:r>
              <a:rPr lang="en-US" altLang="zh-CN" b="0" i="1"/>
              <a:t>s</a:t>
            </a:r>
            <a:r>
              <a:rPr lang="en-US" altLang="zh-CN"/>
              <a:t>). </a:t>
            </a:r>
          </a:p>
        </p:txBody>
      </p:sp>
      <p:graphicFrame>
        <p:nvGraphicFramePr>
          <p:cNvPr id="35846" name="Object 6">
            <a:extLst>
              <a:ext uri="{FF2B5EF4-FFF2-40B4-BE49-F238E27FC236}">
                <a16:creationId xmlns:a16="http://schemas.microsoft.com/office/drawing/2014/main" id="{6B161113-F3DF-9285-6885-590B648204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6275" y="4149725"/>
          <a:ext cx="7856538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314520" imgH="241200" progId="Equation.3">
                  <p:embed/>
                </p:oleObj>
              </mc:Choice>
              <mc:Fallback>
                <p:oleObj name="Equation" r:id="rId4" imgW="3314520" imgH="241200" progId="Equation.3">
                  <p:embed/>
                  <p:pic>
                    <p:nvPicPr>
                      <p:cNvPr id="35846" name="Object 6">
                        <a:extLst>
                          <a:ext uri="{FF2B5EF4-FFF2-40B4-BE49-F238E27FC236}">
                            <a16:creationId xmlns:a16="http://schemas.microsoft.com/office/drawing/2014/main" id="{6B161113-F3DF-9285-6885-590B648204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275" y="4149725"/>
                        <a:ext cx="7856538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7" name="Object 7">
            <a:extLst>
              <a:ext uri="{FF2B5EF4-FFF2-40B4-BE49-F238E27FC236}">
                <a16:creationId xmlns:a16="http://schemas.microsoft.com/office/drawing/2014/main" id="{AAC2F3C0-7D98-33E5-968E-165DCDF363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6275" y="5064125"/>
          <a:ext cx="7434263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514600" imgH="406080" progId="Equation.3">
                  <p:embed/>
                </p:oleObj>
              </mc:Choice>
              <mc:Fallback>
                <p:oleObj name="Equation" r:id="rId6" imgW="2514600" imgH="406080" progId="Equation.3">
                  <p:embed/>
                  <p:pic>
                    <p:nvPicPr>
                      <p:cNvPr id="35847" name="Object 7">
                        <a:extLst>
                          <a:ext uri="{FF2B5EF4-FFF2-40B4-BE49-F238E27FC236}">
                            <a16:creationId xmlns:a16="http://schemas.microsoft.com/office/drawing/2014/main" id="{AAC2F3C0-7D98-33E5-968E-165DCDF363E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275" y="5064125"/>
                        <a:ext cx="7434263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8" name="Rectangle 8">
            <a:extLst>
              <a:ext uri="{FF2B5EF4-FFF2-40B4-BE49-F238E27FC236}">
                <a16:creationId xmlns:a16="http://schemas.microsoft.com/office/drawing/2014/main" id="{C869A4DD-02A6-F26E-47D1-183D963CA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3429000"/>
            <a:ext cx="4505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以这些向量为列构造矩阵</a:t>
            </a:r>
          </a:p>
        </p:txBody>
      </p:sp>
      <p:sp>
        <p:nvSpPr>
          <p:cNvPr id="35850" name="Text Box 10">
            <a:extLst>
              <a:ext uri="{FF2B5EF4-FFF2-40B4-BE49-F238E27FC236}">
                <a16:creationId xmlns:a16="http://schemas.microsoft.com/office/drawing/2014/main" id="{4715C439-F3D0-3016-ED34-AF2FBEBB1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8" y="2060575"/>
            <a:ext cx="57261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并把它们正交化、单位化，仍记为</a:t>
            </a:r>
          </a:p>
        </p:txBody>
      </p:sp>
      <p:graphicFrame>
        <p:nvGraphicFramePr>
          <p:cNvPr id="35852" name="Object 12">
            <a:extLst>
              <a:ext uri="{FF2B5EF4-FFF2-40B4-BE49-F238E27FC236}">
                <a16:creationId xmlns:a16="http://schemas.microsoft.com/office/drawing/2014/main" id="{DDDD0142-D586-866D-4C21-3A27C1D8FC9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41550" y="2708275"/>
          <a:ext cx="422592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1104840" imgH="241200" progId="Equation.3">
                  <p:embed/>
                </p:oleObj>
              </mc:Choice>
              <mc:Fallback>
                <p:oleObj name="公式" r:id="rId8" imgW="1104840" imgH="241200" progId="Equation.3">
                  <p:embed/>
                  <p:pic>
                    <p:nvPicPr>
                      <p:cNvPr id="35852" name="Object 12">
                        <a:extLst>
                          <a:ext uri="{FF2B5EF4-FFF2-40B4-BE49-F238E27FC236}">
                            <a16:creationId xmlns:a16="http://schemas.microsoft.com/office/drawing/2014/main" id="{DDDD0142-D586-866D-4C21-3A27C1D8FC9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1550" y="2708275"/>
                        <a:ext cx="4225925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5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58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5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58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5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2" grpId="0" build="p" autoUpdateAnimBg="0"/>
      <p:bldP spid="35843" grpId="0" build="p" autoUpdateAnimBg="0" advAuto="0"/>
      <p:bldP spid="35845" grpId="0" build="p" autoUpdateAnimBg="0" advAuto="0"/>
      <p:bldP spid="35848" grpId="0" build="p" autoUpdateAnimBg="0"/>
      <p:bldP spid="35850" grpId="0" build="p" autoUpdateAnimBg="0"/>
    </p:bldLst>
  </p:timing>
</p:sld>
</file>

<file path=ppt/theme/theme1.xml><?xml version="1.0" encoding="utf-8"?>
<a:theme xmlns:a="http://schemas.openxmlformats.org/drawingml/2006/main" name="新模板">
  <a:themeElements>
    <a:clrScheme name="新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新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新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Ed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sz="2000" b="0" i="0" u="none" strike="noStrike" cap="none" normalizeH="0" baseline="0" smtClean="0">
            <a:ln>
              <a:noFill/>
            </a:ln>
            <a:solidFill>
              <a:srgbClr val="006699"/>
            </a:solidFill>
            <a:effectLst/>
            <a:latin typeface="Palatino Linotype" panose="0204050205050503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sz="2000" b="0" i="0" u="none" strike="noStrike" cap="none" normalizeH="0" baseline="0" smtClean="0">
            <a:ln>
              <a:noFill/>
            </a:ln>
            <a:solidFill>
              <a:srgbClr val="006699"/>
            </a:solidFill>
            <a:effectLst/>
            <a:latin typeface="Palatino Linotype" panose="0204050205050503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F:\线性代数演算系统\模板\新模板.POT</Template>
  <TotalTime>1195</TotalTime>
  <Words>523</Words>
  <Application>Microsoft Office PowerPoint</Application>
  <PresentationFormat>全屏显示(4:3)</PresentationFormat>
  <Paragraphs>62</Paragraphs>
  <Slides>13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13</vt:i4>
      </vt:variant>
    </vt:vector>
  </HeadingPairs>
  <TitlesOfParts>
    <vt:vector size="31" baseType="lpstr">
      <vt:lpstr>等线</vt:lpstr>
      <vt:lpstr>黑体</vt:lpstr>
      <vt:lpstr>华文新魏</vt:lpstr>
      <vt:lpstr>楷体</vt:lpstr>
      <vt:lpstr>楷体_GB2312</vt:lpstr>
      <vt:lpstr>宋体</vt:lpstr>
      <vt:lpstr>微软雅黑</vt:lpstr>
      <vt:lpstr>微软雅黑 Light</vt:lpstr>
      <vt:lpstr>Arial</vt:lpstr>
      <vt:lpstr>Palatino Linotype</vt:lpstr>
      <vt:lpstr>Times New Roman</vt:lpstr>
      <vt:lpstr>Wingdings</vt:lpstr>
      <vt:lpstr>新模板</vt:lpstr>
      <vt:lpstr>1_Edge</vt:lpstr>
      <vt:lpstr>Microsoft PowerPoint 演示文稿</vt:lpstr>
      <vt:lpstr>Microsoft Equation 3.0</vt:lpstr>
      <vt:lpstr>Microsoft 公式 3.0</vt:lpstr>
      <vt:lpstr>MathType 7.0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番茄花园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番茄花园</dc:creator>
  <cp:lastModifiedBy>Min Wenwen</cp:lastModifiedBy>
  <cp:revision>171</cp:revision>
  <dcterms:created xsi:type="dcterms:W3CDTF">2007-02-06T02:29:02Z</dcterms:created>
  <dcterms:modified xsi:type="dcterms:W3CDTF">2022-11-08T02:09:06Z</dcterms:modified>
</cp:coreProperties>
</file>